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4" r:id="rId9"/>
    <p:sldId id="265" r:id="rId10"/>
    <p:sldId id="266" r:id="rId11"/>
    <p:sldId id="267" r:id="rId12"/>
    <p:sldId id="268" r:id="rId13"/>
    <p:sldId id="269" r:id="rId14"/>
    <p:sldId id="270" r:id="rId15"/>
    <p:sldId id="271" r:id="rId16"/>
    <p:sldId id="273" r:id="rId17"/>
    <p:sldId id="274" r:id="rId18"/>
    <p:sldId id="277" r:id="rId19"/>
    <p:sldId id="278" r:id="rId20"/>
    <p:sldId id="279" r:id="rId21"/>
    <p:sldId id="280" r:id="rId22"/>
    <p:sldId id="28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99FF"/>
    <a:srgbClr val="00CCFF"/>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2.png>
</file>

<file path=ppt/media/image13.png>
</file>

<file path=ppt/media/image15.png>
</file>

<file path=ppt/media/image2.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10BAEC90-CB03-4B10-8E07-901A87C8E6B8}" type="datetimeFigureOut">
              <a:rPr lang="en-CA" smtClean="0"/>
              <a:t>2021-07-22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3226781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10BAEC90-CB03-4B10-8E07-901A87C8E6B8}" type="datetimeFigureOut">
              <a:rPr lang="en-CA" smtClean="0"/>
              <a:t>2021-07-22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2017763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10BAEC90-CB03-4B10-8E07-901A87C8E6B8}" type="datetimeFigureOut">
              <a:rPr lang="en-CA" smtClean="0"/>
              <a:t>2021-07-22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1683521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10BAEC90-CB03-4B10-8E07-901A87C8E6B8}" type="datetimeFigureOut">
              <a:rPr lang="en-CA" smtClean="0"/>
              <a:t>2021-07-22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513850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0BAEC90-CB03-4B10-8E07-901A87C8E6B8}" type="datetimeFigureOut">
              <a:rPr lang="en-CA" smtClean="0"/>
              <a:t>2021-07-22</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3469450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10BAEC90-CB03-4B10-8E07-901A87C8E6B8}" type="datetimeFigureOut">
              <a:rPr lang="en-CA" smtClean="0"/>
              <a:t>2021-07-22</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1009113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10BAEC90-CB03-4B10-8E07-901A87C8E6B8}" type="datetimeFigureOut">
              <a:rPr lang="en-CA" smtClean="0"/>
              <a:t>2021-07-22</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2654029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10BAEC90-CB03-4B10-8E07-901A87C8E6B8}" type="datetimeFigureOut">
              <a:rPr lang="en-CA" smtClean="0"/>
              <a:t>2021-07-22</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25560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BAEC90-CB03-4B10-8E07-901A87C8E6B8}" type="datetimeFigureOut">
              <a:rPr lang="en-CA" smtClean="0"/>
              <a:t>2021-07-22</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2286836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0BAEC90-CB03-4B10-8E07-901A87C8E6B8}" type="datetimeFigureOut">
              <a:rPr lang="en-CA" smtClean="0"/>
              <a:t>2021-07-22</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36826310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0BAEC90-CB03-4B10-8E07-901A87C8E6B8}" type="datetimeFigureOut">
              <a:rPr lang="en-CA" smtClean="0"/>
              <a:t>2021-07-22</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504510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BAEC90-CB03-4B10-8E07-901A87C8E6B8}" type="datetimeFigureOut">
              <a:rPr lang="en-CA" smtClean="0"/>
              <a:t>2021-07-22</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44DE31-EA4A-42A6-AF5C-7E6C00A4F54B}" type="slidenum">
              <a:rPr lang="en-CA" smtClean="0"/>
              <a:t>‹#›</a:t>
            </a:fld>
            <a:endParaRPr lang="en-CA"/>
          </a:p>
        </p:txBody>
      </p:sp>
    </p:spTree>
    <p:extLst>
      <p:ext uri="{BB962C8B-B14F-4D97-AF65-F5344CB8AC3E}">
        <p14:creationId xmlns:p14="http://schemas.microsoft.com/office/powerpoint/2010/main" val="3935696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91885" y="1610364"/>
            <a:ext cx="11351624" cy="1754326"/>
          </a:xfrm>
          <a:prstGeom prst="rect">
            <a:avLst/>
          </a:prstGeom>
          <a:noFill/>
        </p:spPr>
        <p:txBody>
          <a:bodyPr wrap="square" rtlCol="0">
            <a:spAutoFit/>
          </a:bodyPr>
          <a:lstStyle/>
          <a:p>
            <a:endParaRPr lang="en-CA" sz="3600" dirty="0">
              <a:latin typeface="Gadugi" panose="020B0502040204020203" pitchFamily="34" charset="0"/>
              <a:ea typeface="Gadugi" panose="020B0502040204020203" pitchFamily="34" charset="0"/>
            </a:endParaRPr>
          </a:p>
          <a:p>
            <a:r>
              <a:rPr lang="en-US" sz="3600" dirty="0" smtClean="0">
                <a:latin typeface="Gadugi" panose="020B0502040204020203" pitchFamily="34" charset="0"/>
                <a:ea typeface="Gadugi" panose="020B0502040204020203" pitchFamily="34" charset="0"/>
              </a:rPr>
              <a:t>Setting </a:t>
            </a:r>
            <a:r>
              <a:rPr lang="en-US" sz="3600" dirty="0">
                <a:latin typeface="Gadugi" panose="020B0502040204020203" pitchFamily="34" charset="0"/>
                <a:ea typeface="Gadugi" panose="020B0502040204020203" pitchFamily="34" charset="0"/>
              </a:rPr>
              <a:t>Up </a:t>
            </a:r>
            <a:r>
              <a:rPr lang="en-US" sz="3600" dirty="0" smtClean="0">
                <a:latin typeface="Gadugi" panose="020B0502040204020203" pitchFamily="34" charset="0"/>
                <a:ea typeface="Gadugi" panose="020B0502040204020203" pitchFamily="34" charset="0"/>
              </a:rPr>
              <a:t>New System and Environment For Executing the Reader </a:t>
            </a:r>
            <a:r>
              <a:rPr lang="en-US" sz="3600" dirty="0">
                <a:latin typeface="Gadugi" panose="020B0502040204020203" pitchFamily="34" charset="0"/>
                <a:ea typeface="Gadugi" panose="020B0502040204020203" pitchFamily="34" charset="0"/>
              </a:rPr>
              <a:t>(Anaconda, Python, and R) on Windows </a:t>
            </a:r>
            <a:endParaRPr lang="en-CA" sz="3600" dirty="0">
              <a:latin typeface="Gadugi" panose="020B0502040204020203" pitchFamily="34" charset="0"/>
              <a:ea typeface="Gadugi" panose="020B0502040204020203" pitchFamily="34" charset="0"/>
            </a:endParaRPr>
          </a:p>
        </p:txBody>
      </p:sp>
      <p:sp>
        <p:nvSpPr>
          <p:cNvPr id="8" name="TextBox 7"/>
          <p:cNvSpPr txBox="1"/>
          <p:nvPr/>
        </p:nvSpPr>
        <p:spPr>
          <a:xfrm>
            <a:off x="2312125" y="4211235"/>
            <a:ext cx="7223761" cy="584775"/>
          </a:xfrm>
          <a:prstGeom prst="rect">
            <a:avLst/>
          </a:prstGeom>
          <a:noFill/>
        </p:spPr>
        <p:txBody>
          <a:bodyPr wrap="square" rtlCol="0">
            <a:spAutoFit/>
          </a:bodyPr>
          <a:lstStyle/>
          <a:p>
            <a:r>
              <a:rPr lang="en-US" sz="3200" u="sng" dirty="0" smtClean="0">
                <a:solidFill>
                  <a:srgbClr val="FF0000"/>
                </a:solidFill>
                <a:latin typeface="Gadugi" panose="020B0502040204020203" pitchFamily="34" charset="0"/>
                <a:ea typeface="Gadugi" panose="020B0502040204020203" pitchFamily="34" charset="0"/>
              </a:rPr>
              <a:t>This document was written in July 2021</a:t>
            </a:r>
            <a:endParaRPr lang="en-CA" sz="3200" u="sng" dirty="0">
              <a:solidFill>
                <a:srgbClr val="FF0000"/>
              </a:solidFill>
              <a:latin typeface="Gadugi" panose="020B0502040204020203"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35139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20904"/>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a:blip r:embed="rId3"/>
          <a:stretch>
            <a:fillRect/>
          </a:stretch>
        </p:blipFill>
        <p:spPr>
          <a:xfrm>
            <a:off x="483326" y="2982278"/>
            <a:ext cx="4787249" cy="3702338"/>
          </a:xfrm>
          <a:prstGeom prst="rect">
            <a:avLst/>
          </a:prstGeom>
        </p:spPr>
      </p:pic>
      <p:sp>
        <p:nvSpPr>
          <p:cNvPr id="11" name="Rectangle 10"/>
          <p:cNvSpPr/>
          <p:nvPr/>
        </p:nvSpPr>
        <p:spPr>
          <a:xfrm>
            <a:off x="378823" y="2140007"/>
            <a:ext cx="6096000" cy="677108"/>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CA" b="1" dirty="0" smtClean="0">
                <a:solidFill>
                  <a:srgbClr val="000000"/>
                </a:solidFill>
                <a:latin typeface="Calibri" panose="020F0502020204030204" pitchFamily="34" charset="0"/>
              </a:rPr>
              <a:t>Step7. </a:t>
            </a:r>
            <a:r>
              <a:rPr lang="en-CA" dirty="0">
                <a:solidFill>
                  <a:srgbClr val="000000"/>
                </a:solidFill>
                <a:latin typeface="Calibri" panose="020F0502020204030204" pitchFamily="34" charset="0"/>
              </a:rPr>
              <a:t>Click on Next. </a:t>
            </a:r>
          </a:p>
        </p:txBody>
      </p:sp>
    </p:spTree>
    <p:extLst>
      <p:ext uri="{BB962C8B-B14F-4D97-AF65-F5344CB8AC3E}">
        <p14:creationId xmlns:p14="http://schemas.microsoft.com/office/powerpoint/2010/main" val="540554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287290" y="1641952"/>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287290" y="2147010"/>
            <a:ext cx="11351624"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CA" b="1" dirty="0" smtClean="0">
                <a:solidFill>
                  <a:srgbClr val="000000"/>
                </a:solidFill>
                <a:latin typeface="Calibri" panose="020F0502020204030204" pitchFamily="34" charset="0"/>
              </a:rPr>
              <a:t>Step8. </a:t>
            </a:r>
            <a:r>
              <a:rPr lang="en-US" dirty="0" smtClean="0"/>
              <a:t>You </a:t>
            </a:r>
            <a:r>
              <a:rPr lang="en-US" dirty="0"/>
              <a:t>can install </a:t>
            </a:r>
            <a:r>
              <a:rPr lang="en-US" b="1" dirty="0" err="1"/>
              <a:t>PyCharm</a:t>
            </a:r>
            <a:r>
              <a:rPr lang="en-US" b="1" dirty="0"/>
              <a:t> </a:t>
            </a:r>
            <a:r>
              <a:rPr lang="en-US" dirty="0" smtClean="0"/>
              <a:t>but it is </a:t>
            </a:r>
            <a:r>
              <a:rPr lang="en-US" b="1" dirty="0" smtClean="0"/>
              <a:t>not recommended</a:t>
            </a:r>
            <a:r>
              <a:rPr lang="en-US" dirty="0" smtClean="0"/>
              <a:t>. You can skip the installation with the skip button. The two check boxes are also optional at the end screen. </a:t>
            </a:r>
            <a:r>
              <a:rPr lang="en-US" dirty="0"/>
              <a:t>Click </a:t>
            </a:r>
            <a:r>
              <a:rPr lang="en-US" dirty="0" smtClean="0"/>
              <a:t>on Finish. </a:t>
            </a:r>
            <a:endParaRPr lang="en-US" dirty="0"/>
          </a:p>
        </p:txBody>
      </p:sp>
      <p:pic>
        <p:nvPicPr>
          <p:cNvPr id="3" name="Picture 2"/>
          <p:cNvPicPr>
            <a:picLocks noChangeAspect="1"/>
          </p:cNvPicPr>
          <p:nvPr/>
        </p:nvPicPr>
        <p:blipFill>
          <a:blip r:embed="rId3"/>
          <a:stretch>
            <a:fillRect/>
          </a:stretch>
        </p:blipFill>
        <p:spPr>
          <a:xfrm>
            <a:off x="378824" y="3200400"/>
            <a:ext cx="4668366" cy="3620850"/>
          </a:xfrm>
          <a:prstGeom prst="rect">
            <a:avLst/>
          </a:prstGeom>
        </p:spPr>
      </p:pic>
    </p:spTree>
    <p:extLst>
      <p:ext uri="{BB962C8B-B14F-4D97-AF65-F5344CB8AC3E}">
        <p14:creationId xmlns:p14="http://schemas.microsoft.com/office/powerpoint/2010/main" val="904666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287290" y="1641952"/>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2978238" y="2076076"/>
            <a:ext cx="8895899"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Step9. </a:t>
            </a:r>
            <a:r>
              <a:rPr lang="en-US" dirty="0">
                <a:solidFill>
                  <a:srgbClr val="000000"/>
                </a:solidFill>
                <a:latin typeface="Calibri" panose="020F0502020204030204" pitchFamily="34" charset="0"/>
              </a:rPr>
              <a:t>How can you test your installation? There are many ways to test your Anaconda installation. This is one way of doing the test. Locate Anaconda Prompt. </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026" t="12213" r="71299"/>
          <a:stretch/>
        </p:blipFill>
        <p:spPr>
          <a:xfrm>
            <a:off x="450482" y="2349838"/>
            <a:ext cx="2155464" cy="4311400"/>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29870" t="21221" r="40519" b="14332"/>
          <a:stretch/>
        </p:blipFill>
        <p:spPr>
          <a:xfrm>
            <a:off x="2978238" y="3002939"/>
            <a:ext cx="2978284" cy="3644537"/>
          </a:xfrm>
          <a:prstGeom prst="rect">
            <a:avLst/>
          </a:prstGeom>
        </p:spPr>
      </p:pic>
    </p:spTree>
    <p:extLst>
      <p:ext uri="{BB962C8B-B14F-4D97-AF65-F5344CB8AC3E}">
        <p14:creationId xmlns:p14="http://schemas.microsoft.com/office/powerpoint/2010/main" val="30872785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287290" y="1641952"/>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287290" y="2327606"/>
            <a:ext cx="6096000" cy="677108"/>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Step10. </a:t>
            </a:r>
            <a:r>
              <a:rPr lang="en-US" dirty="0">
                <a:solidFill>
                  <a:srgbClr val="000000"/>
                </a:solidFill>
                <a:latin typeface="Calibri" panose="020F0502020204030204" pitchFamily="34" charset="0"/>
              </a:rPr>
              <a:t>Note it open the (</a:t>
            </a:r>
            <a:r>
              <a:rPr lang="en-US" b="1" dirty="0">
                <a:solidFill>
                  <a:srgbClr val="0000FF"/>
                </a:solidFill>
                <a:latin typeface="Calibri" panose="020F0502020204030204" pitchFamily="34" charset="0"/>
              </a:rPr>
              <a:t>base</a:t>
            </a:r>
            <a:r>
              <a:rPr lang="en-US" dirty="0">
                <a:solidFill>
                  <a:srgbClr val="000000"/>
                </a:solidFill>
                <a:latin typeface="Calibri" panose="020F0502020204030204" pitchFamily="34" charset="0"/>
              </a:rPr>
              <a:t>)environment. </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6364" t="11057" r="35019" b="52302"/>
          <a:stretch/>
        </p:blipFill>
        <p:spPr>
          <a:xfrm>
            <a:off x="287290" y="3401252"/>
            <a:ext cx="8572050" cy="3012611"/>
          </a:xfrm>
          <a:prstGeom prst="rect">
            <a:avLst/>
          </a:prstGeom>
        </p:spPr>
      </p:pic>
    </p:spTree>
    <p:extLst>
      <p:ext uri="{BB962C8B-B14F-4D97-AF65-F5344CB8AC3E}">
        <p14:creationId xmlns:p14="http://schemas.microsoft.com/office/powerpoint/2010/main" val="21965917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287290" y="1641952"/>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383178" y="2305853"/>
            <a:ext cx="6096000" cy="1508105"/>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Step11. </a:t>
            </a:r>
            <a:r>
              <a:rPr lang="en-US" dirty="0">
                <a:solidFill>
                  <a:srgbClr val="000000"/>
                </a:solidFill>
                <a:latin typeface="Calibri" panose="020F0502020204030204" pitchFamily="34" charset="0"/>
              </a:rPr>
              <a:t>Type the commands below </a:t>
            </a:r>
          </a:p>
          <a:p>
            <a:r>
              <a:rPr lang="en-CA" b="1" dirty="0" err="1">
                <a:solidFill>
                  <a:srgbClr val="000000"/>
                </a:solidFill>
                <a:latin typeface="Courier New" panose="02070309020205020404" pitchFamily="49" charset="0"/>
              </a:rPr>
              <a:t>conda</a:t>
            </a:r>
            <a:r>
              <a:rPr lang="en-CA" b="1" dirty="0">
                <a:solidFill>
                  <a:srgbClr val="000000"/>
                </a:solidFill>
                <a:latin typeface="Courier New" panose="02070309020205020404" pitchFamily="49" charset="0"/>
              </a:rPr>
              <a:t> -V </a:t>
            </a:r>
            <a:endParaRPr lang="en-CA" dirty="0">
              <a:solidFill>
                <a:srgbClr val="000000"/>
              </a:solidFill>
              <a:latin typeface="Courier New" panose="02070309020205020404" pitchFamily="49" charset="0"/>
            </a:endParaRPr>
          </a:p>
          <a:p>
            <a:r>
              <a:rPr lang="en-CA" dirty="0">
                <a:solidFill>
                  <a:srgbClr val="000000"/>
                </a:solidFill>
                <a:latin typeface="Calibri" panose="020F0502020204030204" pitchFamily="34" charset="0"/>
              </a:rPr>
              <a:t>then </a:t>
            </a:r>
          </a:p>
          <a:p>
            <a:r>
              <a:rPr lang="en-CA" b="1" dirty="0">
                <a:solidFill>
                  <a:srgbClr val="000000"/>
                </a:solidFill>
                <a:latin typeface="Courier New" panose="02070309020205020404" pitchFamily="49" charset="0"/>
              </a:rPr>
              <a:t>python </a:t>
            </a:r>
            <a:endParaRPr lang="en-CA" dirty="0"/>
          </a:p>
        </p:txBody>
      </p:sp>
      <p:pic>
        <p:nvPicPr>
          <p:cNvPr id="8" name="Picture 7"/>
          <p:cNvPicPr>
            <a:picLocks noChangeAspect="1"/>
          </p:cNvPicPr>
          <p:nvPr/>
        </p:nvPicPr>
        <p:blipFill rotWithShape="1">
          <a:blip r:embed="rId3"/>
          <a:srcRect r="11760" b="8731"/>
          <a:stretch/>
        </p:blipFill>
        <p:spPr>
          <a:xfrm>
            <a:off x="2233748" y="3013739"/>
            <a:ext cx="6309360" cy="3619087"/>
          </a:xfrm>
          <a:prstGeom prst="rect">
            <a:avLst/>
          </a:prstGeom>
        </p:spPr>
      </p:pic>
    </p:spTree>
    <p:extLst>
      <p:ext uri="{BB962C8B-B14F-4D97-AF65-F5344CB8AC3E}">
        <p14:creationId xmlns:p14="http://schemas.microsoft.com/office/powerpoint/2010/main" val="152976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50190" y="1761479"/>
            <a:ext cx="10977429" cy="646331"/>
          </a:xfrm>
          <a:prstGeom prst="rect">
            <a:avLst/>
          </a:prstGeom>
        </p:spPr>
        <p:txBody>
          <a:bodyPr wrap="none">
            <a:spAutoFit/>
          </a:bodyPr>
          <a:lstStyle/>
          <a:p>
            <a:r>
              <a:rPr lang="en-US" sz="3600" smtClean="0">
                <a:solidFill>
                  <a:srgbClr val="C00000"/>
                </a:solidFill>
                <a:latin typeface="Calibri Light" panose="020F0302020204030204" pitchFamily="34" charset="0"/>
              </a:rPr>
              <a:t>Create a new Anaconda Environment using command line </a:t>
            </a:r>
            <a:endParaRPr lang="en-CA" sz="3600" dirty="0"/>
          </a:p>
        </p:txBody>
      </p:sp>
      <p:sp>
        <p:nvSpPr>
          <p:cNvPr id="8" name="Rectangle 7"/>
          <p:cNvSpPr/>
          <p:nvPr/>
        </p:nvSpPr>
        <p:spPr>
          <a:xfrm>
            <a:off x="287290" y="2222773"/>
            <a:ext cx="11495407" cy="1785104"/>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Step12. </a:t>
            </a:r>
            <a:r>
              <a:rPr lang="en-US" dirty="0">
                <a:solidFill>
                  <a:srgbClr val="000000"/>
                </a:solidFill>
                <a:latin typeface="Calibri" panose="020F0502020204030204" pitchFamily="34" charset="0"/>
              </a:rPr>
              <a:t>Create a new Anaconda environment. There </a:t>
            </a:r>
            <a:r>
              <a:rPr lang="en-US" b="1" dirty="0">
                <a:solidFill>
                  <a:srgbClr val="0000FF"/>
                </a:solidFill>
                <a:latin typeface="Calibri" panose="020F0502020204030204" pitchFamily="34" charset="0"/>
              </a:rPr>
              <a:t>Command-Line </a:t>
            </a:r>
            <a:r>
              <a:rPr lang="en-US" dirty="0">
                <a:solidFill>
                  <a:srgbClr val="000000"/>
                </a:solidFill>
                <a:latin typeface="Calibri" panose="020F0502020204030204" pitchFamily="34" charset="0"/>
              </a:rPr>
              <a:t>way and </a:t>
            </a:r>
            <a:r>
              <a:rPr lang="en-US" b="1" dirty="0">
                <a:solidFill>
                  <a:srgbClr val="0000FF"/>
                </a:solidFill>
                <a:latin typeface="Calibri" panose="020F0502020204030204" pitchFamily="34" charset="0"/>
              </a:rPr>
              <a:t>Anaconda Navigator </a:t>
            </a:r>
            <a:r>
              <a:rPr lang="en-US" dirty="0">
                <a:solidFill>
                  <a:srgbClr val="000000"/>
                </a:solidFill>
                <a:latin typeface="Calibri" panose="020F0502020204030204" pitchFamily="34" charset="0"/>
              </a:rPr>
              <a:t>way. I will explain here the </a:t>
            </a:r>
            <a:r>
              <a:rPr lang="en-US" b="1" dirty="0">
                <a:solidFill>
                  <a:srgbClr val="0000FF"/>
                </a:solidFill>
                <a:latin typeface="Calibri" panose="020F0502020204030204" pitchFamily="34" charset="0"/>
              </a:rPr>
              <a:t>Command-Line </a:t>
            </a:r>
            <a:r>
              <a:rPr lang="en-US" dirty="0">
                <a:solidFill>
                  <a:srgbClr val="000000"/>
                </a:solidFill>
                <a:latin typeface="Calibri" panose="020F0502020204030204" pitchFamily="34" charset="0"/>
              </a:rPr>
              <a:t>way. </a:t>
            </a:r>
          </a:p>
          <a:p>
            <a:r>
              <a:rPr lang="en-US" b="1" dirty="0" smtClean="0">
                <a:solidFill>
                  <a:srgbClr val="000000"/>
                </a:solidFill>
                <a:latin typeface="Calibri" panose="020F0502020204030204" pitchFamily="34" charset="0"/>
              </a:rPr>
              <a:t>Step13. </a:t>
            </a:r>
            <a:r>
              <a:rPr lang="en-US" dirty="0">
                <a:solidFill>
                  <a:srgbClr val="000000"/>
                </a:solidFill>
                <a:latin typeface="Calibri" panose="020F0502020204030204" pitchFamily="34" charset="0"/>
              </a:rPr>
              <a:t>Download and extract "</a:t>
            </a:r>
            <a:r>
              <a:rPr lang="en-US" b="1" dirty="0">
                <a:solidFill>
                  <a:srgbClr val="0000FF"/>
                </a:solidFill>
                <a:latin typeface="Calibri" panose="020F0502020204030204" pitchFamily="34" charset="0"/>
              </a:rPr>
              <a:t>envs.zip</a:t>
            </a:r>
            <a:r>
              <a:rPr lang="en-US" dirty="0">
                <a:solidFill>
                  <a:srgbClr val="000000"/>
                </a:solidFill>
                <a:latin typeface="Calibri" panose="020F0502020204030204" pitchFamily="34" charset="0"/>
              </a:rPr>
              <a:t>" from the course </a:t>
            </a:r>
            <a:r>
              <a:rPr lang="en-US" dirty="0" smtClean="0">
                <a:solidFill>
                  <a:srgbClr val="000000"/>
                </a:solidFill>
                <a:latin typeface="Calibri" panose="020F0502020204030204" pitchFamily="34" charset="0"/>
              </a:rPr>
              <a:t>Microsoft Teams.</a:t>
            </a:r>
          </a:p>
          <a:p>
            <a:r>
              <a:rPr lang="en-US" b="1" dirty="0" smtClean="0">
                <a:solidFill>
                  <a:srgbClr val="000000"/>
                </a:solidFill>
                <a:latin typeface="Calibri" panose="020F0502020204030204" pitchFamily="34" charset="0"/>
              </a:rPr>
              <a:t>Step14. </a:t>
            </a:r>
            <a:r>
              <a:rPr lang="en-US" dirty="0" smtClean="0">
                <a:solidFill>
                  <a:srgbClr val="000000"/>
                </a:solidFill>
                <a:latin typeface="Calibri" panose="020F0502020204030204" pitchFamily="34" charset="0"/>
              </a:rPr>
              <a:t>On Windows, open the installed "</a:t>
            </a:r>
            <a:r>
              <a:rPr lang="en-US" b="1" dirty="0" smtClean="0">
                <a:solidFill>
                  <a:srgbClr val="0000FF"/>
                </a:solidFill>
                <a:latin typeface="Calibri" panose="020F0502020204030204" pitchFamily="34" charset="0"/>
              </a:rPr>
              <a:t>Anaconda Prompt</a:t>
            </a:r>
            <a:r>
              <a:rPr lang="en-US" dirty="0" smtClean="0">
                <a:solidFill>
                  <a:srgbClr val="000000"/>
                </a:solidFill>
                <a:latin typeface="Calibri" panose="020F0502020204030204" pitchFamily="34" charset="0"/>
              </a:rPr>
              <a:t>" to run this command. You can use a </a:t>
            </a:r>
            <a:r>
              <a:rPr lang="en-US" b="1" dirty="0" smtClean="0">
                <a:solidFill>
                  <a:srgbClr val="0000FF"/>
                </a:solidFill>
                <a:latin typeface="Calibri" panose="020F0502020204030204" pitchFamily="34" charset="0"/>
              </a:rPr>
              <a:t>terminal window </a:t>
            </a:r>
            <a:r>
              <a:rPr lang="en-US" dirty="0" smtClean="0">
                <a:solidFill>
                  <a:srgbClr val="000000"/>
                </a:solidFill>
                <a:latin typeface="Calibri" panose="020F0502020204030204" pitchFamily="34" charset="0"/>
              </a:rPr>
              <a:t>to run the command on </a:t>
            </a:r>
            <a:r>
              <a:rPr lang="en-US" dirty="0" err="1" smtClean="0">
                <a:solidFill>
                  <a:srgbClr val="000000"/>
                </a:solidFill>
                <a:latin typeface="Calibri" panose="020F0502020204030204" pitchFamily="34" charset="0"/>
              </a:rPr>
              <a:t>macOS</a:t>
            </a:r>
            <a:r>
              <a:rPr lang="en-US" dirty="0" smtClean="0">
                <a:solidFill>
                  <a:srgbClr val="000000"/>
                </a:solidFill>
                <a:latin typeface="Calibri" panose="020F0502020204030204" pitchFamily="34" charset="0"/>
              </a:rPr>
              <a:t> and Linux. </a:t>
            </a: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30000" t="17064" r="19090" b="45054"/>
          <a:stretch/>
        </p:blipFill>
        <p:spPr>
          <a:xfrm>
            <a:off x="3343996" y="4284876"/>
            <a:ext cx="5930631" cy="2481183"/>
          </a:xfrm>
          <a:prstGeom prst="rect">
            <a:avLst/>
          </a:prstGeom>
        </p:spPr>
      </p:pic>
    </p:spTree>
    <p:extLst>
      <p:ext uri="{BB962C8B-B14F-4D97-AF65-F5344CB8AC3E}">
        <p14:creationId xmlns:p14="http://schemas.microsoft.com/office/powerpoint/2010/main" val="1036118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50190" y="1761479"/>
            <a:ext cx="10977429" cy="646331"/>
          </a:xfrm>
          <a:prstGeom prst="rect">
            <a:avLst/>
          </a:prstGeom>
        </p:spPr>
        <p:txBody>
          <a:bodyPr wrap="none">
            <a:spAutoFit/>
          </a:bodyPr>
          <a:lstStyle/>
          <a:p>
            <a:r>
              <a:rPr lang="en-US" sz="3600" smtClean="0">
                <a:solidFill>
                  <a:srgbClr val="C00000"/>
                </a:solidFill>
                <a:latin typeface="Calibri Light" panose="020F0302020204030204" pitchFamily="34" charset="0"/>
              </a:rPr>
              <a:t>Create a new Anaconda Environment using command line </a:t>
            </a:r>
            <a:endParaRPr lang="en-CA" sz="3600" dirty="0"/>
          </a:p>
        </p:txBody>
      </p:sp>
      <p:sp>
        <p:nvSpPr>
          <p:cNvPr id="2" name="Rectangle 1"/>
          <p:cNvSpPr/>
          <p:nvPr/>
        </p:nvSpPr>
        <p:spPr>
          <a:xfrm>
            <a:off x="287290" y="2064864"/>
            <a:ext cx="9453154"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Step15. </a:t>
            </a:r>
            <a:r>
              <a:rPr lang="en-US" dirty="0" smtClean="0">
                <a:solidFill>
                  <a:srgbClr val="000000"/>
                </a:solidFill>
                <a:latin typeface="Calibri" panose="020F0502020204030204" pitchFamily="34" charset="0"/>
              </a:rPr>
              <a:t>Open Anaconda Prompt and locate the </a:t>
            </a:r>
            <a:r>
              <a:rPr lang="en-US" dirty="0" err="1" smtClean="0">
                <a:solidFill>
                  <a:srgbClr val="000000"/>
                </a:solidFill>
                <a:latin typeface="Calibri" panose="020F0502020204030204" pitchFamily="34" charset="0"/>
              </a:rPr>
              <a:t>envs</a:t>
            </a:r>
            <a:r>
              <a:rPr lang="en-US" dirty="0" smtClean="0">
                <a:solidFill>
                  <a:srgbClr val="000000"/>
                </a:solidFill>
                <a:latin typeface="Calibri" panose="020F0502020204030204" pitchFamily="34" charset="0"/>
              </a:rPr>
              <a:t> folder/directory. </a:t>
            </a:r>
            <a:endParaRPr lang="en-US" b="1"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Step16. </a:t>
            </a:r>
            <a:r>
              <a:rPr lang="en-US" dirty="0">
                <a:solidFill>
                  <a:srgbClr val="000000"/>
                </a:solidFill>
                <a:latin typeface="Calibri" panose="020F0502020204030204" pitchFamily="34" charset="0"/>
              </a:rPr>
              <a:t>Execute the following command. </a:t>
            </a:r>
            <a:r>
              <a:rPr lang="en-CA" b="1" dirty="0" err="1" smtClean="0">
                <a:solidFill>
                  <a:srgbClr val="000000"/>
                </a:solidFill>
                <a:latin typeface="Courier New" panose="02070309020205020404" pitchFamily="49" charset="0"/>
              </a:rPr>
              <a:t>conda</a:t>
            </a:r>
            <a:r>
              <a:rPr lang="en-CA" b="1" dirty="0" smtClean="0">
                <a:solidFill>
                  <a:srgbClr val="000000"/>
                </a:solidFill>
                <a:latin typeface="Courier New" panose="02070309020205020404" pitchFamily="49" charset="0"/>
              </a:rPr>
              <a:t> </a:t>
            </a:r>
            <a:r>
              <a:rPr lang="en-CA" b="1" dirty="0" err="1">
                <a:solidFill>
                  <a:srgbClr val="000000"/>
                </a:solidFill>
                <a:latin typeface="Courier New" panose="02070309020205020404" pitchFamily="49" charset="0"/>
              </a:rPr>
              <a:t>env</a:t>
            </a:r>
            <a:r>
              <a:rPr lang="en-CA" b="1" dirty="0">
                <a:solidFill>
                  <a:srgbClr val="000000"/>
                </a:solidFill>
                <a:latin typeface="Courier New" panose="02070309020205020404" pitchFamily="49" charset="0"/>
              </a:rPr>
              <a:t> create -f </a:t>
            </a:r>
            <a:r>
              <a:rPr lang="en-CA" b="1" dirty="0" err="1">
                <a:solidFill>
                  <a:srgbClr val="000000"/>
                </a:solidFill>
                <a:latin typeface="Courier New" panose="02070309020205020404" pitchFamily="49" charset="0"/>
              </a:rPr>
              <a:t>environment.yml</a:t>
            </a:r>
            <a:r>
              <a:rPr lang="en-CA" b="1" dirty="0">
                <a:solidFill>
                  <a:srgbClr val="000000"/>
                </a:solidFill>
                <a:latin typeface="Courier New" panose="02070309020205020404" pitchFamily="49" charset="0"/>
              </a:rPr>
              <a:t> </a:t>
            </a:r>
            <a:endParaRPr lang="en-CA" dirty="0"/>
          </a:p>
        </p:txBody>
      </p:sp>
      <p:pic>
        <p:nvPicPr>
          <p:cNvPr id="6" name="Picture 5"/>
          <p:cNvPicPr>
            <a:picLocks noChangeAspect="1"/>
          </p:cNvPicPr>
          <p:nvPr/>
        </p:nvPicPr>
        <p:blipFill>
          <a:blip r:embed="rId3"/>
          <a:stretch>
            <a:fillRect/>
          </a:stretch>
        </p:blipFill>
        <p:spPr>
          <a:xfrm>
            <a:off x="287290" y="3083556"/>
            <a:ext cx="8014244" cy="1709859"/>
          </a:xfrm>
          <a:prstGeom prst="rect">
            <a:avLst/>
          </a:prstGeom>
        </p:spPr>
      </p:pic>
      <p:pic>
        <p:nvPicPr>
          <p:cNvPr id="7" name="Picture 6"/>
          <p:cNvPicPr>
            <a:picLocks noChangeAspect="1"/>
          </p:cNvPicPr>
          <p:nvPr/>
        </p:nvPicPr>
        <p:blipFill>
          <a:blip r:embed="rId4"/>
          <a:stretch>
            <a:fillRect/>
          </a:stretch>
        </p:blipFill>
        <p:spPr>
          <a:xfrm>
            <a:off x="287290" y="4858000"/>
            <a:ext cx="8014244" cy="1709859"/>
          </a:xfrm>
          <a:prstGeom prst="rect">
            <a:avLst/>
          </a:prstGeom>
        </p:spPr>
      </p:pic>
    </p:spTree>
    <p:extLst>
      <p:ext uri="{BB962C8B-B14F-4D97-AF65-F5344CB8AC3E}">
        <p14:creationId xmlns:p14="http://schemas.microsoft.com/office/powerpoint/2010/main" val="21920012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87290" y="1761479"/>
            <a:ext cx="12201786" cy="1200329"/>
          </a:xfrm>
          <a:prstGeom prst="rect">
            <a:avLst/>
          </a:prstGeom>
        </p:spPr>
        <p:txBody>
          <a:bodyPr wrap="square">
            <a:spAutoFit/>
          </a:bodyPr>
          <a:lstStyle/>
          <a:p>
            <a:r>
              <a:rPr lang="en-US" sz="3600" dirty="0" smtClean="0">
                <a:solidFill>
                  <a:srgbClr val="C00000"/>
                </a:solidFill>
                <a:latin typeface="Calibri Light" panose="020F0302020204030204" pitchFamily="34" charset="0"/>
              </a:rPr>
              <a:t>Test your installation by importing the installed packages</a:t>
            </a:r>
          </a:p>
          <a:p>
            <a:endParaRPr lang="en-CA" sz="3600" dirty="0"/>
          </a:p>
        </p:txBody>
      </p:sp>
      <p:sp>
        <p:nvSpPr>
          <p:cNvPr id="8" name="Rectangle 7"/>
          <p:cNvSpPr/>
          <p:nvPr/>
        </p:nvSpPr>
        <p:spPr>
          <a:xfrm>
            <a:off x="287290" y="2361643"/>
            <a:ext cx="10032367" cy="677108"/>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Step17. </a:t>
            </a:r>
            <a:r>
              <a:rPr lang="en-US" dirty="0">
                <a:solidFill>
                  <a:srgbClr val="000000"/>
                </a:solidFill>
                <a:latin typeface="Calibri" panose="020F0502020204030204" pitchFamily="34" charset="0"/>
              </a:rPr>
              <a:t>Open Anaconda Navigator. Make sure the "</a:t>
            </a:r>
            <a:r>
              <a:rPr lang="en-US" b="1" dirty="0">
                <a:solidFill>
                  <a:srgbClr val="0000FF"/>
                </a:solidFill>
                <a:latin typeface="Calibri" panose="020F0502020204030204" pitchFamily="34" charset="0"/>
              </a:rPr>
              <a:t>DSB</a:t>
            </a:r>
            <a:r>
              <a:rPr lang="en-US" dirty="0">
                <a:solidFill>
                  <a:srgbClr val="000000"/>
                </a:solidFill>
                <a:latin typeface="Calibri" panose="020F0502020204030204" pitchFamily="34" charset="0"/>
              </a:rPr>
              <a:t>" environment is selected. </a:t>
            </a:r>
          </a:p>
        </p:txBody>
      </p:sp>
      <p:pic>
        <p:nvPicPr>
          <p:cNvPr id="9" name="Picture 8"/>
          <p:cNvPicPr>
            <a:picLocks noChangeAspect="1"/>
          </p:cNvPicPr>
          <p:nvPr/>
        </p:nvPicPr>
        <p:blipFill rotWithShape="1">
          <a:blip r:embed="rId3"/>
          <a:srcRect r="34148"/>
          <a:stretch/>
        </p:blipFill>
        <p:spPr>
          <a:xfrm>
            <a:off x="521135" y="3140498"/>
            <a:ext cx="4847699" cy="3320203"/>
          </a:xfrm>
          <a:prstGeom prst="rect">
            <a:avLst/>
          </a:prstGeom>
        </p:spPr>
      </p:pic>
    </p:spTree>
    <p:extLst>
      <p:ext uri="{BB962C8B-B14F-4D97-AF65-F5344CB8AC3E}">
        <p14:creationId xmlns:p14="http://schemas.microsoft.com/office/powerpoint/2010/main" val="41691544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87290" y="1761479"/>
            <a:ext cx="12201786" cy="1200329"/>
          </a:xfrm>
          <a:prstGeom prst="rect">
            <a:avLst/>
          </a:prstGeom>
        </p:spPr>
        <p:txBody>
          <a:bodyPr wrap="square">
            <a:spAutoFit/>
          </a:bodyPr>
          <a:lstStyle/>
          <a:p>
            <a:r>
              <a:rPr lang="en-US" sz="3600" dirty="0" smtClean="0">
                <a:solidFill>
                  <a:srgbClr val="C00000"/>
                </a:solidFill>
                <a:latin typeface="Calibri Light" panose="020F0302020204030204" pitchFamily="34" charset="0"/>
              </a:rPr>
              <a:t>Test your installation by importing the installed packages</a:t>
            </a:r>
          </a:p>
          <a:p>
            <a:endParaRPr lang="en-CA" sz="3600" dirty="0"/>
          </a:p>
        </p:txBody>
      </p:sp>
      <p:sp>
        <p:nvSpPr>
          <p:cNvPr id="2" name="Rectangle 1"/>
          <p:cNvSpPr/>
          <p:nvPr/>
        </p:nvSpPr>
        <p:spPr>
          <a:xfrm>
            <a:off x="287290" y="2172717"/>
            <a:ext cx="8760823"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Step18. </a:t>
            </a:r>
            <a:r>
              <a:rPr lang="en-US" dirty="0" smtClean="0">
                <a:solidFill>
                  <a:srgbClr val="000000"/>
                </a:solidFill>
                <a:latin typeface="Calibri" panose="020F0502020204030204" pitchFamily="34" charset="0"/>
              </a:rPr>
              <a:t>Launch Anaconda prompt and activate </a:t>
            </a:r>
            <a:r>
              <a:rPr lang="en-US" dirty="0">
                <a:solidFill>
                  <a:srgbClr val="000000"/>
                </a:solidFill>
                <a:latin typeface="Calibri" panose="020F0502020204030204" pitchFamily="34" charset="0"/>
              </a:rPr>
              <a:t>it using the following Windows command: "</a:t>
            </a:r>
            <a:r>
              <a:rPr lang="en-US" b="1" dirty="0" err="1">
                <a:solidFill>
                  <a:srgbClr val="0000FF"/>
                </a:solidFill>
                <a:latin typeface="Calibri" panose="020F0502020204030204" pitchFamily="34" charset="0"/>
              </a:rPr>
              <a:t>conda</a:t>
            </a:r>
            <a:r>
              <a:rPr lang="en-US" b="1" dirty="0">
                <a:solidFill>
                  <a:srgbClr val="0000FF"/>
                </a:solidFill>
                <a:latin typeface="Calibri" panose="020F0502020204030204" pitchFamily="34" charset="0"/>
              </a:rPr>
              <a:t> activate DSB</a:t>
            </a:r>
            <a:r>
              <a:rPr lang="en-US" dirty="0">
                <a:solidFill>
                  <a:srgbClr val="000000"/>
                </a:solidFill>
                <a:latin typeface="Calibri" panose="020F0502020204030204" pitchFamily="34" charset="0"/>
              </a:rPr>
              <a:t>" or the following </a:t>
            </a:r>
            <a:r>
              <a:rPr lang="en-US" dirty="0" err="1">
                <a:solidFill>
                  <a:srgbClr val="000000"/>
                </a:solidFill>
                <a:latin typeface="Calibri" panose="020F0502020204030204" pitchFamily="34" charset="0"/>
              </a:rPr>
              <a:t>MacOS</a:t>
            </a:r>
            <a:r>
              <a:rPr lang="en-US" dirty="0">
                <a:solidFill>
                  <a:srgbClr val="000000"/>
                </a:solidFill>
                <a:latin typeface="Calibri" panose="020F0502020204030204" pitchFamily="34" charset="0"/>
              </a:rPr>
              <a:t> / Linux command: "</a:t>
            </a:r>
            <a:r>
              <a:rPr lang="en-US" b="1" dirty="0">
                <a:solidFill>
                  <a:srgbClr val="0000FF"/>
                </a:solidFill>
                <a:latin typeface="Calibri" panose="020F0502020204030204" pitchFamily="34" charset="0"/>
              </a:rPr>
              <a:t>source activate DSB</a:t>
            </a:r>
            <a:r>
              <a:rPr lang="en-US" dirty="0">
                <a:solidFill>
                  <a:srgbClr val="000000"/>
                </a:solidFill>
                <a:latin typeface="Calibri" panose="020F0502020204030204" pitchFamily="34" charset="0"/>
              </a:rPr>
              <a:t>" </a:t>
            </a:r>
          </a:p>
        </p:txBody>
      </p:sp>
      <p:pic>
        <p:nvPicPr>
          <p:cNvPr id="6" name="Picture 5"/>
          <p:cNvPicPr>
            <a:picLocks noChangeAspect="1"/>
          </p:cNvPicPr>
          <p:nvPr/>
        </p:nvPicPr>
        <p:blipFill rotWithShape="1">
          <a:blip r:embed="rId3"/>
          <a:srcRect l="-229" t="1182" r="23481" b="-341"/>
          <a:stretch/>
        </p:blipFill>
        <p:spPr>
          <a:xfrm>
            <a:off x="385262" y="3246542"/>
            <a:ext cx="7759429" cy="3369194"/>
          </a:xfrm>
          <a:prstGeom prst="rect">
            <a:avLst/>
          </a:prstGeom>
        </p:spPr>
      </p:pic>
    </p:spTree>
    <p:extLst>
      <p:ext uri="{BB962C8B-B14F-4D97-AF65-F5344CB8AC3E}">
        <p14:creationId xmlns:p14="http://schemas.microsoft.com/office/powerpoint/2010/main" val="3835245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87290" y="1761479"/>
            <a:ext cx="12201786" cy="1200329"/>
          </a:xfrm>
          <a:prstGeom prst="rect">
            <a:avLst/>
          </a:prstGeom>
        </p:spPr>
        <p:txBody>
          <a:bodyPr wrap="square">
            <a:spAutoFit/>
          </a:bodyPr>
          <a:lstStyle/>
          <a:p>
            <a:r>
              <a:rPr lang="en-US" sz="3600" dirty="0" smtClean="0">
                <a:solidFill>
                  <a:srgbClr val="C00000"/>
                </a:solidFill>
                <a:latin typeface="Calibri Light" panose="020F0302020204030204" pitchFamily="34" charset="0"/>
              </a:rPr>
              <a:t>Test your installation by importing the installed packages</a:t>
            </a:r>
          </a:p>
          <a:p>
            <a:endParaRPr lang="en-CA" sz="3600" dirty="0"/>
          </a:p>
        </p:txBody>
      </p:sp>
      <p:sp>
        <p:nvSpPr>
          <p:cNvPr id="8" name="Rectangle 7"/>
          <p:cNvSpPr/>
          <p:nvPr/>
        </p:nvSpPr>
        <p:spPr>
          <a:xfrm>
            <a:off x="292183" y="2284700"/>
            <a:ext cx="6096000" cy="677108"/>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CA" b="1" dirty="0" smtClean="0">
                <a:solidFill>
                  <a:srgbClr val="000000"/>
                </a:solidFill>
                <a:latin typeface="Calibri" panose="020F0502020204030204" pitchFamily="34" charset="0"/>
              </a:rPr>
              <a:t>Step19. </a:t>
            </a:r>
            <a:r>
              <a:rPr lang="en-CA" dirty="0">
                <a:solidFill>
                  <a:srgbClr val="000000"/>
                </a:solidFill>
                <a:latin typeface="Calibri" panose="020F0502020204030204" pitchFamily="34" charset="0"/>
              </a:rPr>
              <a:t>Run python </a:t>
            </a:r>
          </a:p>
        </p:txBody>
      </p:sp>
      <p:pic>
        <p:nvPicPr>
          <p:cNvPr id="9" name="Picture 8"/>
          <p:cNvPicPr>
            <a:picLocks noChangeAspect="1"/>
          </p:cNvPicPr>
          <p:nvPr/>
        </p:nvPicPr>
        <p:blipFill>
          <a:blip r:embed="rId3"/>
          <a:stretch>
            <a:fillRect/>
          </a:stretch>
        </p:blipFill>
        <p:spPr>
          <a:xfrm>
            <a:off x="287290" y="2961808"/>
            <a:ext cx="11386754" cy="3826828"/>
          </a:xfrm>
          <a:prstGeom prst="rect">
            <a:avLst/>
          </a:prstGeom>
        </p:spPr>
      </p:pic>
    </p:spTree>
    <p:extLst>
      <p:ext uri="{BB962C8B-B14F-4D97-AF65-F5344CB8AC3E}">
        <p14:creationId xmlns:p14="http://schemas.microsoft.com/office/powerpoint/2010/main" val="1701282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431074" y="2263507"/>
            <a:ext cx="11351624" cy="2800767"/>
          </a:xfrm>
          <a:prstGeom prst="rect">
            <a:avLst/>
          </a:prstGeom>
          <a:noFill/>
        </p:spPr>
        <p:txBody>
          <a:bodyPr wrap="square" rtlCol="0">
            <a:spAutoFit/>
          </a:bodyPr>
          <a:lstStyle/>
          <a:p>
            <a:r>
              <a:rPr lang="en-CA" sz="3200" u="sng" dirty="0" smtClean="0">
                <a:solidFill>
                  <a:srgbClr val="3399FF"/>
                </a:solidFill>
                <a:latin typeface="HP Simplified Light" panose="020B0404020204020204" pitchFamily="34" charset="0"/>
              </a:rPr>
              <a:t>Contents</a:t>
            </a:r>
            <a:r>
              <a:rPr lang="en-CA" sz="3200" dirty="0" smtClean="0">
                <a:latin typeface="HP Simplified Light" panose="020B0404020204020204" pitchFamily="34" charset="0"/>
              </a:rPr>
              <a:t> </a:t>
            </a:r>
            <a:endParaRPr lang="en-CA" sz="3200" dirty="0">
              <a:latin typeface="HP Simplified Light" panose="020B0404020204020204" pitchFamily="34" charset="0"/>
            </a:endParaRPr>
          </a:p>
          <a:p>
            <a:endParaRPr lang="en-US" dirty="0" smtClean="0">
              <a:latin typeface="Gadugi" panose="020B0502040204020203" pitchFamily="34" charset="0"/>
              <a:ea typeface="Gadugi" panose="020B0502040204020203" pitchFamily="34" charset="0"/>
            </a:endParaRPr>
          </a:p>
          <a:p>
            <a:pPr marL="342900" indent="-342900">
              <a:buAutoNum type="arabicPeriod"/>
            </a:pPr>
            <a:r>
              <a:rPr lang="en-US" dirty="0" smtClean="0">
                <a:latin typeface="Gadugi" panose="020B0502040204020203" pitchFamily="34" charset="0"/>
                <a:ea typeface="Gadugi" panose="020B0502040204020203" pitchFamily="34" charset="0"/>
              </a:rPr>
              <a:t>Install </a:t>
            </a:r>
            <a:r>
              <a:rPr lang="en-US" dirty="0">
                <a:latin typeface="Gadugi" panose="020B0502040204020203" pitchFamily="34" charset="0"/>
                <a:ea typeface="Gadugi" panose="020B0502040204020203" pitchFamily="34" charset="0"/>
              </a:rPr>
              <a:t>Anaconda (Python) on Windows.......................................................................................... 3 </a:t>
            </a:r>
            <a:endParaRPr lang="en-US" dirty="0" smtClean="0">
              <a:latin typeface="Gadugi" panose="020B0502040204020203" pitchFamily="34" charset="0"/>
              <a:ea typeface="Gadugi" panose="020B0502040204020203" pitchFamily="34" charset="0"/>
            </a:endParaRPr>
          </a:p>
          <a:p>
            <a:pPr marL="342900" indent="-342900">
              <a:buAutoNum type="arabicPeriod"/>
            </a:pPr>
            <a:endParaRPr lang="en-US" dirty="0">
              <a:latin typeface="Gadugi" panose="020B0502040204020203" pitchFamily="34" charset="0"/>
              <a:ea typeface="Gadugi" panose="020B0502040204020203" pitchFamily="34" charset="0"/>
            </a:endParaRPr>
          </a:p>
          <a:p>
            <a:pPr marL="342900" indent="-342900">
              <a:buAutoNum type="arabicPeriod"/>
            </a:pPr>
            <a:r>
              <a:rPr lang="en-US" dirty="0" smtClean="0">
                <a:latin typeface="Gadugi" panose="020B0502040204020203" pitchFamily="34" charset="0"/>
                <a:ea typeface="Gadugi" panose="020B0502040204020203" pitchFamily="34" charset="0"/>
              </a:rPr>
              <a:t>Create </a:t>
            </a:r>
            <a:r>
              <a:rPr lang="en-US" dirty="0">
                <a:latin typeface="Gadugi" panose="020B0502040204020203" pitchFamily="34" charset="0"/>
                <a:ea typeface="Gadugi" panose="020B0502040204020203" pitchFamily="34" charset="0"/>
              </a:rPr>
              <a:t>a new Anaconda Environment using command line .......................................................... </a:t>
            </a:r>
            <a:r>
              <a:rPr lang="en-US" dirty="0" smtClean="0">
                <a:latin typeface="Gadugi" panose="020B0502040204020203" pitchFamily="34" charset="0"/>
                <a:ea typeface="Gadugi" panose="020B0502040204020203" pitchFamily="34" charset="0"/>
              </a:rPr>
              <a:t>15</a:t>
            </a:r>
          </a:p>
          <a:p>
            <a:pPr marL="342900" indent="-342900">
              <a:buAutoNum type="arabicPeriod"/>
            </a:pPr>
            <a:endParaRPr lang="en-US" dirty="0" smtClean="0">
              <a:latin typeface="Gadugi" panose="020B0502040204020203" pitchFamily="34" charset="0"/>
              <a:ea typeface="Gadugi" panose="020B0502040204020203" pitchFamily="34" charset="0"/>
            </a:endParaRPr>
          </a:p>
          <a:p>
            <a:pPr marL="342900" indent="-342900">
              <a:buAutoNum type="arabicPeriod"/>
            </a:pPr>
            <a:r>
              <a:rPr lang="en-US" dirty="0" smtClean="0">
                <a:latin typeface="Gadugi" panose="020B0502040204020203" pitchFamily="34" charset="0"/>
                <a:ea typeface="Gadugi" panose="020B0502040204020203" pitchFamily="34" charset="0"/>
              </a:rPr>
              <a:t>Test </a:t>
            </a:r>
            <a:r>
              <a:rPr lang="en-US" dirty="0">
                <a:latin typeface="Gadugi" panose="020B0502040204020203" pitchFamily="34" charset="0"/>
                <a:ea typeface="Gadugi" panose="020B0502040204020203" pitchFamily="34" charset="0"/>
              </a:rPr>
              <a:t>your installation by importing the installed packages ...................................................... </a:t>
            </a:r>
            <a:r>
              <a:rPr lang="en-US" dirty="0" smtClean="0">
                <a:latin typeface="Gadugi" panose="020B0502040204020203" pitchFamily="34" charset="0"/>
                <a:ea typeface="Gadugi" panose="020B0502040204020203" pitchFamily="34" charset="0"/>
              </a:rPr>
              <a:t>17 </a:t>
            </a:r>
            <a:br>
              <a:rPr lang="en-US" dirty="0" smtClean="0">
                <a:latin typeface="Gadugi" panose="020B0502040204020203" pitchFamily="34" charset="0"/>
                <a:ea typeface="Gadugi" panose="020B0502040204020203" pitchFamily="34" charset="0"/>
              </a:rPr>
            </a:br>
            <a:endParaRPr lang="en-US" dirty="0">
              <a:latin typeface="Gadugi" panose="020B0502040204020203" pitchFamily="34" charset="0"/>
              <a:ea typeface="Gadugi" panose="020B0502040204020203" pitchFamily="34" charset="0"/>
            </a:endParaRPr>
          </a:p>
          <a:p>
            <a:pPr marL="342900" indent="-342900">
              <a:buAutoNum type="arabicPeriod"/>
            </a:pPr>
            <a:r>
              <a:rPr lang="en-US" dirty="0" smtClean="0">
                <a:latin typeface="Gadugi" panose="020B0502040204020203" pitchFamily="34" charset="0"/>
                <a:ea typeface="Gadugi" panose="020B0502040204020203" pitchFamily="34" charset="0"/>
              </a:rPr>
              <a:t>Make </a:t>
            </a:r>
            <a:r>
              <a:rPr lang="en-US" dirty="0">
                <a:latin typeface="Gadugi" panose="020B0502040204020203" pitchFamily="34" charset="0"/>
                <a:ea typeface="Gadugi" panose="020B0502040204020203" pitchFamily="34" charset="0"/>
              </a:rPr>
              <a:t>sure that </a:t>
            </a:r>
            <a:r>
              <a:rPr lang="en-US" dirty="0" smtClean="0">
                <a:latin typeface="Gadugi" panose="020B0502040204020203" pitchFamily="34" charset="0"/>
                <a:ea typeface="Gadugi" panose="020B0502040204020203" pitchFamily="34" charset="0"/>
              </a:rPr>
              <a:t>Spyder is </a:t>
            </a:r>
            <a:r>
              <a:rPr lang="en-US" dirty="0">
                <a:latin typeface="Gadugi" panose="020B0502040204020203" pitchFamily="34" charset="0"/>
                <a:ea typeface="Gadugi" panose="020B0502040204020203" pitchFamily="34" charset="0"/>
              </a:rPr>
              <a:t>installed .............................................................................................. </a:t>
            </a:r>
            <a:r>
              <a:rPr lang="en-US" dirty="0" smtClean="0">
                <a:latin typeface="Gadugi" panose="020B0502040204020203" pitchFamily="34" charset="0"/>
                <a:ea typeface="Gadugi" panose="020B0502040204020203" pitchFamily="34" charset="0"/>
              </a:rPr>
              <a:t>22 </a:t>
            </a:r>
            <a:endParaRPr lang="en-CA" sz="3600" dirty="0">
              <a:latin typeface="Gadugi" panose="020B0502040204020203"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009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87290" y="1761479"/>
            <a:ext cx="12201786" cy="1200329"/>
          </a:xfrm>
          <a:prstGeom prst="rect">
            <a:avLst/>
          </a:prstGeom>
        </p:spPr>
        <p:txBody>
          <a:bodyPr wrap="square">
            <a:spAutoFit/>
          </a:bodyPr>
          <a:lstStyle/>
          <a:p>
            <a:r>
              <a:rPr lang="en-US" sz="3600" dirty="0" smtClean="0">
                <a:solidFill>
                  <a:srgbClr val="C00000"/>
                </a:solidFill>
                <a:latin typeface="Calibri Light" panose="020F0302020204030204" pitchFamily="34" charset="0"/>
              </a:rPr>
              <a:t>Test your installation by importing the installed packages</a:t>
            </a:r>
          </a:p>
          <a:p>
            <a:endParaRPr lang="en-CA" sz="3600" dirty="0"/>
          </a:p>
        </p:txBody>
      </p:sp>
      <p:sp>
        <p:nvSpPr>
          <p:cNvPr id="7" name="Rectangle 6"/>
          <p:cNvSpPr/>
          <p:nvPr/>
        </p:nvSpPr>
        <p:spPr>
          <a:xfrm>
            <a:off x="287290" y="2361643"/>
            <a:ext cx="8747760" cy="2616101"/>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Step20. </a:t>
            </a:r>
            <a:r>
              <a:rPr lang="en-US" dirty="0">
                <a:solidFill>
                  <a:srgbClr val="000000"/>
                </a:solidFill>
                <a:latin typeface="Calibri" panose="020F0502020204030204" pitchFamily="34" charset="0"/>
              </a:rPr>
              <a:t>Write the following </a:t>
            </a:r>
            <a:r>
              <a:rPr lang="en-US" dirty="0" smtClean="0">
                <a:solidFill>
                  <a:srgbClr val="000000"/>
                </a:solidFill>
                <a:latin typeface="Calibri" panose="020F0502020204030204" pitchFamily="34" charset="0"/>
              </a:rPr>
              <a:t>install statements</a:t>
            </a:r>
          </a:p>
          <a:p>
            <a:endParaRPr lang="en-CA" b="1" dirty="0" smtClean="0">
              <a:solidFill>
                <a:srgbClr val="000000"/>
              </a:solidFill>
              <a:latin typeface="Courier New" panose="02070309020205020404" pitchFamily="49" charset="0"/>
            </a:endParaRPr>
          </a:p>
          <a:p>
            <a:r>
              <a:rPr lang="en-CA" b="1" dirty="0" smtClean="0">
                <a:solidFill>
                  <a:srgbClr val="000000"/>
                </a:solidFill>
                <a:latin typeface="Courier New" panose="02070309020205020404" pitchFamily="49" charset="0"/>
              </a:rPr>
              <a:t>pip install pandas</a:t>
            </a:r>
          </a:p>
          <a:p>
            <a:r>
              <a:rPr lang="en-CA" b="1" dirty="0" smtClean="0">
                <a:solidFill>
                  <a:srgbClr val="000000"/>
                </a:solidFill>
                <a:latin typeface="Courier New" panose="02070309020205020404" pitchFamily="49" charset="0"/>
              </a:rPr>
              <a:t>pip install </a:t>
            </a:r>
            <a:r>
              <a:rPr lang="en-CA" b="1" dirty="0" err="1" smtClean="0">
                <a:solidFill>
                  <a:srgbClr val="000000"/>
                </a:solidFill>
                <a:latin typeface="Courier New" panose="02070309020205020404" pitchFamily="49" charset="0"/>
              </a:rPr>
              <a:t>pdfquery</a:t>
            </a:r>
            <a:endParaRPr lang="en-CA" b="1" dirty="0" smtClean="0">
              <a:solidFill>
                <a:srgbClr val="000000"/>
              </a:solidFill>
              <a:latin typeface="Courier New" panose="02070309020205020404" pitchFamily="49" charset="0"/>
            </a:endParaRPr>
          </a:p>
          <a:p>
            <a:r>
              <a:rPr lang="en-CA" b="1" dirty="0" smtClean="0">
                <a:solidFill>
                  <a:srgbClr val="000000"/>
                </a:solidFill>
                <a:latin typeface="Courier New" panose="02070309020205020404" pitchFamily="49" charset="0"/>
              </a:rPr>
              <a:t>pip install </a:t>
            </a:r>
            <a:r>
              <a:rPr lang="en-CA" b="1" dirty="0" err="1" smtClean="0">
                <a:solidFill>
                  <a:srgbClr val="000000"/>
                </a:solidFill>
                <a:latin typeface="Courier New" panose="02070309020205020404" pitchFamily="49" charset="0"/>
              </a:rPr>
              <a:t>xml.etree.ElementTree</a:t>
            </a:r>
            <a:endParaRPr lang="en-CA" b="1" dirty="0" smtClean="0">
              <a:solidFill>
                <a:srgbClr val="000000"/>
              </a:solidFill>
              <a:latin typeface="Courier New" panose="02070309020205020404" pitchFamily="49" charset="0"/>
            </a:endParaRPr>
          </a:p>
          <a:p>
            <a:r>
              <a:rPr lang="en-CA" b="1" dirty="0" smtClean="0">
                <a:solidFill>
                  <a:srgbClr val="000000"/>
                </a:solidFill>
                <a:latin typeface="Courier New" panose="02070309020205020404" pitchFamily="49" charset="0"/>
              </a:rPr>
              <a:t>pip install pdfminer</a:t>
            </a:r>
          </a:p>
          <a:p>
            <a:r>
              <a:rPr lang="en-CA" b="1" dirty="0" smtClean="0">
                <a:solidFill>
                  <a:srgbClr val="000000"/>
                </a:solidFill>
                <a:latin typeface="Courier New" panose="02070309020205020404" pitchFamily="49" charset="0"/>
              </a:rPr>
              <a:t>pip install numpy</a:t>
            </a:r>
          </a:p>
          <a:p>
            <a:endParaRPr lang="en-CA" dirty="0" smtClean="0">
              <a:solidFill>
                <a:srgbClr val="000000"/>
              </a:solidFill>
              <a:latin typeface="Courier New" panose="02070309020205020404" pitchFamily="49" charset="0"/>
            </a:endParaRPr>
          </a:p>
        </p:txBody>
      </p:sp>
    </p:spTree>
    <p:extLst>
      <p:ext uri="{BB962C8B-B14F-4D97-AF65-F5344CB8AC3E}">
        <p14:creationId xmlns:p14="http://schemas.microsoft.com/office/powerpoint/2010/main" val="3628258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87290" y="1761479"/>
            <a:ext cx="12201786" cy="1200329"/>
          </a:xfrm>
          <a:prstGeom prst="rect">
            <a:avLst/>
          </a:prstGeom>
        </p:spPr>
        <p:txBody>
          <a:bodyPr wrap="square">
            <a:spAutoFit/>
          </a:bodyPr>
          <a:lstStyle/>
          <a:p>
            <a:r>
              <a:rPr lang="en-US" sz="3600" dirty="0" smtClean="0">
                <a:solidFill>
                  <a:srgbClr val="C00000"/>
                </a:solidFill>
                <a:latin typeface="Calibri Light" panose="020F0302020204030204" pitchFamily="34" charset="0"/>
              </a:rPr>
              <a:t>Test your installation by importing the installed packages</a:t>
            </a:r>
          </a:p>
          <a:p>
            <a:endParaRPr lang="en-CA" sz="3600" dirty="0"/>
          </a:p>
        </p:txBody>
      </p:sp>
      <p:sp>
        <p:nvSpPr>
          <p:cNvPr id="7" name="Rectangle 6"/>
          <p:cNvSpPr/>
          <p:nvPr/>
        </p:nvSpPr>
        <p:spPr>
          <a:xfrm>
            <a:off x="287290" y="2361643"/>
            <a:ext cx="8747760" cy="2893100"/>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Step21. </a:t>
            </a:r>
            <a:r>
              <a:rPr lang="en-US" dirty="0">
                <a:solidFill>
                  <a:srgbClr val="000000"/>
                </a:solidFill>
                <a:latin typeface="Calibri" panose="020F0502020204030204" pitchFamily="34" charset="0"/>
              </a:rPr>
              <a:t>Write the following import </a:t>
            </a:r>
            <a:r>
              <a:rPr lang="en-US" dirty="0" smtClean="0">
                <a:solidFill>
                  <a:srgbClr val="000000"/>
                </a:solidFill>
                <a:latin typeface="Calibri" panose="020F0502020204030204" pitchFamily="34" charset="0"/>
              </a:rPr>
              <a:t>statements </a:t>
            </a:r>
            <a:r>
              <a:rPr lang="en-US" dirty="0" smtClean="0"/>
              <a:t>and </a:t>
            </a:r>
            <a:r>
              <a:rPr lang="en-US" dirty="0"/>
              <a:t>You should see no error messages </a:t>
            </a:r>
          </a:p>
          <a:p>
            <a:endParaRPr lang="en-US" dirty="0" smtClean="0">
              <a:solidFill>
                <a:srgbClr val="000000"/>
              </a:solidFill>
              <a:latin typeface="Calibri" panose="020F0502020204030204" pitchFamily="34" charset="0"/>
            </a:endParaRPr>
          </a:p>
          <a:p>
            <a:endParaRPr lang="en-CA" b="1" dirty="0" smtClean="0">
              <a:solidFill>
                <a:srgbClr val="000000"/>
              </a:solidFill>
              <a:latin typeface="Courier New" panose="02070309020205020404" pitchFamily="49" charset="0"/>
            </a:endParaRPr>
          </a:p>
          <a:p>
            <a:r>
              <a:rPr lang="en-CA" b="1" dirty="0" smtClean="0">
                <a:solidFill>
                  <a:srgbClr val="000000"/>
                </a:solidFill>
                <a:latin typeface="Courier New" panose="02070309020205020404" pitchFamily="49" charset="0"/>
              </a:rPr>
              <a:t>import pandas</a:t>
            </a:r>
          </a:p>
          <a:p>
            <a:r>
              <a:rPr lang="en-CA" b="1" dirty="0" smtClean="0">
                <a:solidFill>
                  <a:srgbClr val="000000"/>
                </a:solidFill>
                <a:latin typeface="Courier New" panose="02070309020205020404" pitchFamily="49" charset="0"/>
              </a:rPr>
              <a:t>import </a:t>
            </a:r>
            <a:r>
              <a:rPr lang="en-CA" b="1" dirty="0" err="1" smtClean="0">
                <a:solidFill>
                  <a:srgbClr val="000000"/>
                </a:solidFill>
                <a:latin typeface="Courier New" panose="02070309020205020404" pitchFamily="49" charset="0"/>
              </a:rPr>
              <a:t>pdfquery</a:t>
            </a:r>
            <a:endParaRPr lang="en-CA" b="1" dirty="0" smtClean="0">
              <a:solidFill>
                <a:srgbClr val="000000"/>
              </a:solidFill>
              <a:latin typeface="Courier New" panose="02070309020205020404" pitchFamily="49" charset="0"/>
            </a:endParaRPr>
          </a:p>
          <a:p>
            <a:r>
              <a:rPr lang="en-CA" b="1" dirty="0" smtClean="0">
                <a:solidFill>
                  <a:srgbClr val="000000"/>
                </a:solidFill>
                <a:latin typeface="Courier New" panose="02070309020205020404" pitchFamily="49" charset="0"/>
              </a:rPr>
              <a:t>import </a:t>
            </a:r>
            <a:r>
              <a:rPr lang="en-CA" b="1" dirty="0" err="1" smtClean="0">
                <a:solidFill>
                  <a:srgbClr val="000000"/>
                </a:solidFill>
                <a:latin typeface="Courier New" panose="02070309020205020404" pitchFamily="49" charset="0"/>
              </a:rPr>
              <a:t>xml.etree.ElementTree</a:t>
            </a:r>
            <a:endParaRPr lang="en-CA" b="1" dirty="0" smtClean="0">
              <a:solidFill>
                <a:srgbClr val="000000"/>
              </a:solidFill>
              <a:latin typeface="Courier New" panose="02070309020205020404" pitchFamily="49" charset="0"/>
            </a:endParaRPr>
          </a:p>
          <a:p>
            <a:r>
              <a:rPr lang="en-CA" b="1" dirty="0" smtClean="0">
                <a:solidFill>
                  <a:srgbClr val="000000"/>
                </a:solidFill>
                <a:latin typeface="Courier New" panose="02070309020205020404" pitchFamily="49" charset="0"/>
              </a:rPr>
              <a:t>import pdfminer</a:t>
            </a:r>
          </a:p>
          <a:p>
            <a:r>
              <a:rPr lang="en-CA" b="1" dirty="0" smtClean="0">
                <a:solidFill>
                  <a:srgbClr val="000000"/>
                </a:solidFill>
                <a:latin typeface="Courier New" panose="02070309020205020404" pitchFamily="49" charset="0"/>
              </a:rPr>
              <a:t>import numpy</a:t>
            </a:r>
          </a:p>
          <a:p>
            <a:endParaRPr lang="en-CA" dirty="0" smtClean="0">
              <a:solidFill>
                <a:srgbClr val="000000"/>
              </a:solidFill>
              <a:latin typeface="Courier New" panose="02070309020205020404" pitchFamily="49" charset="0"/>
            </a:endParaRPr>
          </a:p>
        </p:txBody>
      </p:sp>
      <p:pic>
        <p:nvPicPr>
          <p:cNvPr id="2" name="Picture 1"/>
          <p:cNvPicPr>
            <a:picLocks noChangeAspect="1"/>
          </p:cNvPicPr>
          <p:nvPr/>
        </p:nvPicPr>
        <p:blipFill rotWithShape="1">
          <a:blip r:embed="rId3"/>
          <a:srcRect t="9953" r="23117"/>
          <a:stretch/>
        </p:blipFill>
        <p:spPr>
          <a:xfrm>
            <a:off x="4661170" y="3246542"/>
            <a:ext cx="6783437" cy="3402345"/>
          </a:xfrm>
          <a:prstGeom prst="rect">
            <a:avLst/>
          </a:prstGeom>
        </p:spPr>
      </p:pic>
    </p:spTree>
    <p:extLst>
      <p:ext uri="{BB962C8B-B14F-4D97-AF65-F5344CB8AC3E}">
        <p14:creationId xmlns:p14="http://schemas.microsoft.com/office/powerpoint/2010/main" val="35100276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87290" y="1842558"/>
            <a:ext cx="6731843" cy="646331"/>
          </a:xfrm>
          <a:prstGeom prst="rect">
            <a:avLst/>
          </a:prstGeom>
        </p:spPr>
        <p:txBody>
          <a:bodyPr wrap="none">
            <a:spAutoFit/>
          </a:bodyPr>
          <a:lstStyle/>
          <a:p>
            <a:r>
              <a:rPr lang="en-US" sz="3600" dirty="0">
                <a:solidFill>
                  <a:srgbClr val="C00000"/>
                </a:solidFill>
                <a:latin typeface="Calibri Light" panose="020F0302020204030204" pitchFamily="34" charset="0"/>
              </a:rPr>
              <a:t>Make </a:t>
            </a:r>
            <a:r>
              <a:rPr lang="en-US" sz="3600" dirty="0" smtClean="0">
                <a:solidFill>
                  <a:srgbClr val="C00000"/>
                </a:solidFill>
                <a:latin typeface="Calibri Light" panose="020F0302020204030204" pitchFamily="34" charset="0"/>
              </a:rPr>
              <a:t>sure </a:t>
            </a:r>
            <a:r>
              <a:rPr lang="en-US" sz="3600" dirty="0">
                <a:solidFill>
                  <a:srgbClr val="C00000"/>
                </a:solidFill>
                <a:latin typeface="Calibri Light" panose="020F0302020204030204" pitchFamily="34" charset="0"/>
              </a:rPr>
              <a:t>that </a:t>
            </a:r>
            <a:r>
              <a:rPr lang="en-US" sz="3600" dirty="0" smtClean="0">
                <a:solidFill>
                  <a:srgbClr val="0000FF"/>
                </a:solidFill>
                <a:latin typeface="Calibri Light" panose="020F0302020204030204" pitchFamily="34" charset="0"/>
              </a:rPr>
              <a:t>Spyder </a:t>
            </a:r>
            <a:r>
              <a:rPr lang="en-US" sz="3600" dirty="0">
                <a:solidFill>
                  <a:srgbClr val="C00000"/>
                </a:solidFill>
                <a:latin typeface="Calibri Light" panose="020F0302020204030204" pitchFamily="34" charset="0"/>
              </a:rPr>
              <a:t>is installed </a:t>
            </a:r>
            <a:endParaRPr lang="en-CA" sz="3600" dirty="0"/>
          </a:p>
        </p:txBody>
      </p:sp>
      <p:sp>
        <p:nvSpPr>
          <p:cNvPr id="8" name="Rectangle 7"/>
          <p:cNvSpPr/>
          <p:nvPr/>
        </p:nvSpPr>
        <p:spPr>
          <a:xfrm>
            <a:off x="287290" y="2377648"/>
            <a:ext cx="11129647"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Step22. </a:t>
            </a:r>
            <a:r>
              <a:rPr lang="en-US" dirty="0">
                <a:solidFill>
                  <a:srgbClr val="000000"/>
                </a:solidFill>
                <a:latin typeface="Calibri" panose="020F0502020204030204" pitchFamily="34" charset="0"/>
              </a:rPr>
              <a:t>The </a:t>
            </a:r>
            <a:r>
              <a:rPr lang="en-US" b="1" dirty="0" smtClean="0">
                <a:solidFill>
                  <a:srgbClr val="0000FF"/>
                </a:solidFill>
                <a:latin typeface="Calibri" panose="020F0502020204030204" pitchFamily="34" charset="0"/>
              </a:rPr>
              <a:t>Spyder </a:t>
            </a:r>
            <a:r>
              <a:rPr lang="en-US" dirty="0">
                <a:solidFill>
                  <a:srgbClr val="000000"/>
                </a:solidFill>
                <a:latin typeface="Calibri" panose="020F0502020204030204" pitchFamily="34" charset="0"/>
              </a:rPr>
              <a:t>should be installed after you run the </a:t>
            </a:r>
            <a:r>
              <a:rPr lang="en-US" dirty="0" smtClean="0">
                <a:solidFill>
                  <a:srgbClr val="000000"/>
                </a:solidFill>
                <a:latin typeface="Calibri" panose="020F0502020204030204" pitchFamily="34" charset="0"/>
              </a:rPr>
              <a:t>command. </a:t>
            </a:r>
            <a:endParaRPr lang="en-US" dirty="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Step23. </a:t>
            </a:r>
            <a:r>
              <a:rPr lang="en-US" dirty="0">
                <a:solidFill>
                  <a:srgbClr val="000000"/>
                </a:solidFill>
                <a:latin typeface="Calibri" panose="020F0502020204030204" pitchFamily="34" charset="0"/>
              </a:rPr>
              <a:t>In </a:t>
            </a:r>
            <a:r>
              <a:rPr lang="en-US" dirty="0" smtClean="0">
                <a:solidFill>
                  <a:srgbClr val="000000"/>
                </a:solidFill>
                <a:latin typeface="Calibri" panose="020F0502020204030204" pitchFamily="34" charset="0"/>
              </a:rPr>
              <a:t>case it does not show launch, install it by clicking </a:t>
            </a:r>
            <a:r>
              <a:rPr lang="en-US" b="1" dirty="0" smtClean="0">
                <a:solidFill>
                  <a:srgbClr val="0000FF"/>
                </a:solidFill>
                <a:latin typeface="Calibri" panose="020F0502020204030204" pitchFamily="34" charset="0"/>
              </a:rPr>
              <a:t>Spyder</a:t>
            </a:r>
            <a:r>
              <a:rPr lang="en-US" dirty="0" smtClean="0">
                <a:solidFill>
                  <a:srgbClr val="000000"/>
                </a:solidFill>
                <a:latin typeface="Calibri" panose="020F0502020204030204" pitchFamily="34" charset="0"/>
              </a:rPr>
              <a:t>. </a:t>
            </a:r>
            <a:r>
              <a:rPr lang="en-US" dirty="0">
                <a:solidFill>
                  <a:srgbClr val="000000"/>
                </a:solidFill>
                <a:latin typeface="Calibri" panose="020F0502020204030204" pitchFamily="34" charset="0"/>
              </a:rPr>
              <a:t>Click on Home, make sure your </a:t>
            </a:r>
            <a:r>
              <a:rPr lang="en-US" b="1" dirty="0" smtClean="0">
                <a:solidFill>
                  <a:srgbClr val="0000FF"/>
                </a:solidFill>
                <a:latin typeface="Calibri" panose="020F0502020204030204" pitchFamily="34" charset="0"/>
              </a:rPr>
              <a:t>DSB </a:t>
            </a:r>
            <a:r>
              <a:rPr lang="en-US" dirty="0">
                <a:solidFill>
                  <a:srgbClr val="000000"/>
                </a:solidFill>
                <a:latin typeface="Calibri" panose="020F0502020204030204" pitchFamily="34" charset="0"/>
              </a:rPr>
              <a:t>is selected. </a:t>
            </a: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73247" t="41318" r="7533" b="19413"/>
          <a:stretch/>
        </p:blipFill>
        <p:spPr>
          <a:xfrm>
            <a:off x="4480512" y="3540907"/>
            <a:ext cx="2743201" cy="3150973"/>
          </a:xfrm>
          <a:prstGeom prst="rect">
            <a:avLst/>
          </a:prstGeom>
        </p:spPr>
      </p:pic>
    </p:spTree>
    <p:extLst>
      <p:ext uri="{BB962C8B-B14F-4D97-AF65-F5344CB8AC3E}">
        <p14:creationId xmlns:p14="http://schemas.microsoft.com/office/powerpoint/2010/main" val="1972364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761479"/>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78823" y="3519169"/>
            <a:ext cx="10241280" cy="1631216"/>
          </a:xfrm>
          <a:prstGeom prst="rect">
            <a:avLst/>
          </a:prstGeom>
          <a:noFill/>
        </p:spPr>
        <p:txBody>
          <a:bodyPr wrap="square" rtlCol="0">
            <a:spAutoFit/>
          </a:bodyPr>
          <a:lstStyle/>
          <a:p>
            <a:r>
              <a:rPr lang="en-US" sz="2000" dirty="0"/>
              <a:t>Anaconda is a package manager, an environment manager, and Python distribution that contains a collection of many open source packages (numpy, </a:t>
            </a:r>
            <a:r>
              <a:rPr lang="en-US" sz="2000" dirty="0" err="1"/>
              <a:t>scikit</a:t>
            </a:r>
            <a:r>
              <a:rPr lang="en-US" sz="2000" dirty="0"/>
              <a:t>-learn, scipy, pandas to name a few). If you need additional packages after installing Anaconda, you can use Anaconda's package manager, </a:t>
            </a:r>
            <a:r>
              <a:rPr lang="en-US" sz="2000" b="1" dirty="0" err="1"/>
              <a:t>conda</a:t>
            </a:r>
            <a:r>
              <a:rPr lang="en-US" sz="2000" b="1" dirty="0"/>
              <a:t> </a:t>
            </a:r>
            <a:r>
              <a:rPr lang="en-US" sz="2000" dirty="0"/>
              <a:t>or </a:t>
            </a:r>
            <a:r>
              <a:rPr lang="en-US" sz="2000" b="1" dirty="0"/>
              <a:t>pip </a:t>
            </a:r>
            <a:r>
              <a:rPr lang="en-US" sz="2000" dirty="0"/>
              <a:t>to install those packages. This is highly advantageous as you do not have to manage dependencies between multiple packages yourself. </a:t>
            </a:r>
            <a:endParaRPr lang="en-CA" sz="4000" dirty="0">
              <a:latin typeface="Gadugi" panose="020B0502040204020203" pitchFamily="34" charset="0"/>
              <a:ea typeface="Gadugi" panose="020B0502040204020203" pitchFamily="34" charset="0"/>
            </a:endParaRPr>
          </a:p>
        </p:txBody>
      </p:sp>
      <p:sp>
        <p:nvSpPr>
          <p:cNvPr id="11" name="TextBox 10"/>
          <p:cNvSpPr txBox="1"/>
          <p:nvPr/>
        </p:nvSpPr>
        <p:spPr>
          <a:xfrm>
            <a:off x="378823" y="2754099"/>
            <a:ext cx="11351624" cy="523220"/>
          </a:xfrm>
          <a:prstGeom prst="rect">
            <a:avLst/>
          </a:prstGeom>
          <a:noFill/>
        </p:spPr>
        <p:txBody>
          <a:bodyPr wrap="square" rtlCol="0">
            <a:spAutoFit/>
          </a:bodyPr>
          <a:lstStyle/>
          <a:p>
            <a:r>
              <a:rPr lang="en-US" sz="2800" dirty="0" smtClean="0">
                <a:latin typeface="Gadugi" panose="020B0502040204020203" pitchFamily="34" charset="0"/>
                <a:ea typeface="Gadugi" panose="020B0502040204020203" pitchFamily="34" charset="0"/>
              </a:rPr>
              <a:t>What is Anaconda?</a:t>
            </a:r>
            <a:endParaRPr lang="en-CA" sz="4800" dirty="0">
              <a:latin typeface="Gadugi" panose="020B0502040204020203" pitchFamily="34" charset="0"/>
              <a:ea typeface="Gadugi" panose="020B0502040204020203" pitchFamily="34" charset="0"/>
            </a:endParaRPr>
          </a:p>
        </p:txBody>
      </p:sp>
      <p:sp>
        <p:nvSpPr>
          <p:cNvPr id="12" name="TextBox 11"/>
          <p:cNvSpPr txBox="1"/>
          <p:nvPr/>
        </p:nvSpPr>
        <p:spPr>
          <a:xfrm>
            <a:off x="542109" y="5269326"/>
            <a:ext cx="9914708" cy="707886"/>
          </a:xfrm>
          <a:prstGeom prst="rect">
            <a:avLst/>
          </a:prstGeom>
          <a:noFill/>
        </p:spPr>
        <p:txBody>
          <a:bodyPr wrap="square" rtlCol="0">
            <a:spAutoFit/>
          </a:bodyPr>
          <a:lstStyle/>
          <a:p>
            <a:r>
              <a:rPr lang="en-US" sz="2000" u="sng" dirty="0" smtClean="0">
                <a:solidFill>
                  <a:srgbClr val="FF0000"/>
                </a:solidFill>
                <a:latin typeface="Gadugi" panose="020B0502040204020203" pitchFamily="34" charset="0"/>
                <a:ea typeface="Gadugi" panose="020B0502040204020203" pitchFamily="34" charset="0"/>
              </a:rPr>
              <a:t>Note</a:t>
            </a:r>
            <a:r>
              <a:rPr lang="en-US" sz="2000" dirty="0" smtClean="0">
                <a:solidFill>
                  <a:srgbClr val="FF0000"/>
                </a:solidFill>
                <a:latin typeface="Gadugi" panose="020B0502040204020203" pitchFamily="34" charset="0"/>
                <a:ea typeface="Gadugi" panose="020B0502040204020203" pitchFamily="34" charset="0"/>
              </a:rPr>
              <a:t>: You can use your current system or step a machine for this task. </a:t>
            </a:r>
          </a:p>
          <a:p>
            <a:r>
              <a:rPr lang="en-US" sz="2000" dirty="0" smtClean="0">
                <a:solidFill>
                  <a:srgbClr val="FF0000"/>
                </a:solidFill>
                <a:latin typeface="Gadugi" panose="020B0502040204020203" pitchFamily="34" charset="0"/>
                <a:ea typeface="Gadugi" panose="020B0502040204020203" pitchFamily="34" charset="0"/>
              </a:rPr>
              <a:t>These are certain requirements mandatory for any system running pdf reader.</a:t>
            </a:r>
            <a:endParaRPr lang="en-CA" sz="2000" dirty="0">
              <a:solidFill>
                <a:srgbClr val="FF0000"/>
              </a:solidFill>
              <a:latin typeface="Gadugi" panose="020B0502040204020203" pitchFamily="34" charset="0"/>
              <a:ea typeface="Gadugi" panose="020B0502040204020203" pitchFamily="34" charset="0"/>
            </a:endParaRPr>
          </a:p>
        </p:txBody>
      </p:sp>
    </p:spTree>
    <p:extLst>
      <p:ext uri="{BB962C8B-B14F-4D97-AF65-F5344CB8AC3E}">
        <p14:creationId xmlns:p14="http://schemas.microsoft.com/office/powerpoint/2010/main" val="2915291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761479"/>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378823" y="2415545"/>
            <a:ext cx="10672354" cy="677108"/>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a:solidFill>
                  <a:srgbClr val="000000"/>
                </a:solidFill>
                <a:latin typeface="Calibri" panose="020F0502020204030204" pitchFamily="34" charset="0"/>
              </a:rPr>
              <a:t>Step1. </a:t>
            </a:r>
            <a:r>
              <a:rPr lang="en-US" dirty="0">
                <a:solidFill>
                  <a:srgbClr val="000000"/>
                </a:solidFill>
                <a:latin typeface="Calibri" panose="020F0502020204030204" pitchFamily="34" charset="0"/>
              </a:rPr>
              <a:t>Download Anaconda. Go to the </a:t>
            </a:r>
            <a:r>
              <a:rPr lang="en-US" dirty="0">
                <a:solidFill>
                  <a:srgbClr val="0461C1"/>
                </a:solidFill>
                <a:latin typeface="Calibri" panose="020F0502020204030204" pitchFamily="34" charset="0"/>
              </a:rPr>
              <a:t>Anaconda Website</a:t>
            </a:r>
            <a:r>
              <a:rPr lang="en-US" dirty="0">
                <a:solidFill>
                  <a:srgbClr val="000000"/>
                </a:solidFill>
                <a:latin typeface="Calibri" panose="020F0502020204030204" pitchFamily="34" charset="0"/>
              </a:rPr>
              <a:t>, select products, and then choose </a:t>
            </a:r>
            <a:r>
              <a:rPr lang="en-US" b="1" dirty="0">
                <a:solidFill>
                  <a:srgbClr val="0000FF"/>
                </a:solidFill>
                <a:latin typeface="Calibri" panose="020F0502020204030204" pitchFamily="34" charset="0"/>
              </a:rPr>
              <a:t>Individual Edition</a:t>
            </a:r>
            <a:r>
              <a:rPr lang="en-US" dirty="0">
                <a:solidFill>
                  <a:srgbClr val="000000"/>
                </a:solidFill>
                <a:latin typeface="Calibri" panose="020F0502020204030204" pitchFamily="34" charset="0"/>
              </a:rPr>
              <a:t>. </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54416" t="19913" r="8831" b="10328"/>
          <a:stretch/>
        </p:blipFill>
        <p:spPr>
          <a:xfrm>
            <a:off x="7694022" y="3123431"/>
            <a:ext cx="3226527" cy="3443150"/>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l="2145" t="14488" r="2141" b="8130"/>
          <a:stretch/>
        </p:blipFill>
        <p:spPr>
          <a:xfrm>
            <a:off x="287290" y="3279274"/>
            <a:ext cx="6738266" cy="3062848"/>
          </a:xfrm>
          <a:prstGeom prst="rect">
            <a:avLst/>
          </a:prstGeom>
        </p:spPr>
      </p:pic>
    </p:spTree>
    <p:extLst>
      <p:ext uri="{BB962C8B-B14F-4D97-AF65-F5344CB8AC3E}">
        <p14:creationId xmlns:p14="http://schemas.microsoft.com/office/powerpoint/2010/main" val="3132079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86490"/>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378823" y="2115422"/>
            <a:ext cx="11351624"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Step2. </a:t>
            </a:r>
            <a:r>
              <a:rPr lang="en-US" dirty="0">
                <a:solidFill>
                  <a:srgbClr val="000000"/>
                </a:solidFill>
                <a:latin typeface="Calibri" panose="020F0502020204030204" pitchFamily="34" charset="0"/>
              </a:rPr>
              <a:t>Locate your downloaded file (.exe), and then run the file (you can run the file as administrator). When the screen below appears, click on Next. </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169" t="27458" r="47273" b="20568"/>
          <a:stretch/>
        </p:blipFill>
        <p:spPr>
          <a:xfrm>
            <a:off x="287290" y="3498461"/>
            <a:ext cx="5185954" cy="2939144"/>
          </a:xfrm>
          <a:prstGeom prst="rect">
            <a:avLst/>
          </a:prstGeom>
        </p:spPr>
      </p:pic>
      <p:pic>
        <p:nvPicPr>
          <p:cNvPr id="11" name="Picture 10"/>
          <p:cNvPicPr>
            <a:picLocks noChangeAspect="1"/>
          </p:cNvPicPr>
          <p:nvPr/>
        </p:nvPicPr>
        <p:blipFill rotWithShape="1">
          <a:blip r:embed="rId4">
            <a:extLst>
              <a:ext uri="{28A0092B-C50C-407E-A947-70E740481C1C}">
                <a14:useLocalDpi xmlns:a14="http://schemas.microsoft.com/office/drawing/2010/main" val="0"/>
              </a:ext>
            </a:extLst>
          </a:blip>
          <a:srcRect l="32208" t="22539" r="32337" b="28190"/>
          <a:stretch/>
        </p:blipFill>
        <p:spPr>
          <a:xfrm>
            <a:off x="6217921" y="3166637"/>
            <a:ext cx="4611188" cy="3602792"/>
          </a:xfrm>
          <a:prstGeom prst="rect">
            <a:avLst/>
          </a:prstGeom>
        </p:spPr>
      </p:pic>
    </p:spTree>
    <p:extLst>
      <p:ext uri="{BB962C8B-B14F-4D97-AF65-F5344CB8AC3E}">
        <p14:creationId xmlns:p14="http://schemas.microsoft.com/office/powerpoint/2010/main" val="3994393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86490"/>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378823" y="2293571"/>
            <a:ext cx="11351624" cy="923330"/>
          </a:xfrm>
          <a:prstGeom prst="rect">
            <a:avLst/>
          </a:prstGeom>
        </p:spPr>
        <p:txBody>
          <a:bodyPr wrap="square">
            <a:spAutoFit/>
          </a:bodyPr>
          <a:lstStyle/>
          <a:p>
            <a:endParaRPr lang="en-CA" dirty="0"/>
          </a:p>
          <a:p>
            <a:r>
              <a:rPr lang="en-US" b="1" dirty="0" smtClean="0"/>
              <a:t>Step3. </a:t>
            </a:r>
            <a:r>
              <a:rPr lang="en-US" dirty="0"/>
              <a:t>Read the License Agreement and click on I </a:t>
            </a:r>
            <a:r>
              <a:rPr lang="en-US" b="1" dirty="0"/>
              <a:t>Agree</a:t>
            </a:r>
            <a:r>
              <a:rPr lang="en-US" dirty="0"/>
              <a:t>. </a:t>
            </a:r>
          </a:p>
          <a:p>
            <a:endParaRPr lang="en-US" dirty="0">
              <a:solidFill>
                <a:srgbClr val="000000"/>
              </a:solidFill>
              <a:latin typeface="Calibri" panose="020F0502020204030204" pitchFamily="34" charset="0"/>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1818" t="22377" r="32338" b="27959"/>
          <a:stretch/>
        </p:blipFill>
        <p:spPr>
          <a:xfrm>
            <a:off x="6230983" y="3001457"/>
            <a:ext cx="4650377" cy="3622576"/>
          </a:xfrm>
          <a:prstGeom prst="rect">
            <a:avLst/>
          </a:prstGeom>
        </p:spPr>
      </p:pic>
      <p:pic>
        <p:nvPicPr>
          <p:cNvPr id="12" name="Picture 11"/>
          <p:cNvPicPr>
            <a:picLocks noChangeAspect="1"/>
          </p:cNvPicPr>
          <p:nvPr/>
        </p:nvPicPr>
        <p:blipFill rotWithShape="1">
          <a:blip r:embed="rId4">
            <a:extLst>
              <a:ext uri="{28A0092B-C50C-407E-A947-70E740481C1C}">
                <a14:useLocalDpi xmlns:a14="http://schemas.microsoft.com/office/drawing/2010/main" val="0"/>
              </a:ext>
            </a:extLst>
          </a:blip>
          <a:srcRect l="32208" t="22539" r="32337" b="28190"/>
          <a:stretch/>
        </p:blipFill>
        <p:spPr>
          <a:xfrm>
            <a:off x="653144" y="3011349"/>
            <a:ext cx="4611188" cy="3602792"/>
          </a:xfrm>
          <a:prstGeom prst="rect">
            <a:avLst/>
          </a:prstGeom>
        </p:spPr>
      </p:pic>
      <p:sp>
        <p:nvSpPr>
          <p:cNvPr id="9" name="Right Arrow 8"/>
          <p:cNvSpPr/>
          <p:nvPr/>
        </p:nvSpPr>
        <p:spPr>
          <a:xfrm>
            <a:off x="5499463" y="4493623"/>
            <a:ext cx="555172" cy="18288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16280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86490"/>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1818" t="22377" r="32338" b="27959"/>
          <a:stretch/>
        </p:blipFill>
        <p:spPr>
          <a:xfrm>
            <a:off x="378823" y="3001457"/>
            <a:ext cx="4650377" cy="3622576"/>
          </a:xfrm>
          <a:prstGeom prst="rect">
            <a:avLst/>
          </a:prstGeom>
        </p:spPr>
      </p:pic>
      <p:sp>
        <p:nvSpPr>
          <p:cNvPr id="9" name="Right Arrow 8"/>
          <p:cNvSpPr/>
          <p:nvPr/>
        </p:nvSpPr>
        <p:spPr>
          <a:xfrm>
            <a:off x="5499463" y="4493623"/>
            <a:ext cx="555172" cy="18288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sp>
        <p:nvSpPr>
          <p:cNvPr id="7" name="Rectangle 6"/>
          <p:cNvSpPr/>
          <p:nvPr/>
        </p:nvSpPr>
        <p:spPr>
          <a:xfrm>
            <a:off x="378823" y="2099999"/>
            <a:ext cx="6096000" cy="677108"/>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Step4. </a:t>
            </a:r>
            <a:r>
              <a:rPr lang="en-US" dirty="0">
                <a:solidFill>
                  <a:srgbClr val="000000"/>
                </a:solidFill>
                <a:latin typeface="Calibri" panose="020F0502020204030204" pitchFamily="34" charset="0"/>
              </a:rPr>
              <a:t>Choose either Just Me (recommended) or All Users. </a:t>
            </a:r>
          </a:p>
        </p:txBody>
      </p:sp>
      <p:pic>
        <p:nvPicPr>
          <p:cNvPr id="11" name="Picture 10"/>
          <p:cNvPicPr>
            <a:picLocks noChangeAspect="1"/>
          </p:cNvPicPr>
          <p:nvPr/>
        </p:nvPicPr>
        <p:blipFill rotWithShape="1">
          <a:blip r:embed="rId4">
            <a:extLst>
              <a:ext uri="{28A0092B-C50C-407E-A947-70E740481C1C}">
                <a14:useLocalDpi xmlns:a14="http://schemas.microsoft.com/office/drawing/2010/main" val="0"/>
              </a:ext>
            </a:extLst>
          </a:blip>
          <a:srcRect l="31818" t="22377" r="31948" b="27959"/>
          <a:stretch/>
        </p:blipFill>
        <p:spPr>
          <a:xfrm>
            <a:off x="6509657" y="3089365"/>
            <a:ext cx="4586847" cy="3534667"/>
          </a:xfrm>
          <a:prstGeom prst="rect">
            <a:avLst/>
          </a:prstGeom>
        </p:spPr>
      </p:pic>
    </p:spTree>
    <p:extLst>
      <p:ext uri="{BB962C8B-B14F-4D97-AF65-F5344CB8AC3E}">
        <p14:creationId xmlns:p14="http://schemas.microsoft.com/office/powerpoint/2010/main" val="1791477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86490"/>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Right Arrow 8"/>
          <p:cNvSpPr/>
          <p:nvPr/>
        </p:nvSpPr>
        <p:spPr>
          <a:xfrm>
            <a:off x="5499463" y="4493623"/>
            <a:ext cx="555172" cy="18288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l="31818" t="22377" r="31948" b="27959"/>
          <a:stretch/>
        </p:blipFill>
        <p:spPr>
          <a:xfrm>
            <a:off x="474917" y="2909169"/>
            <a:ext cx="4586847" cy="3534667"/>
          </a:xfrm>
          <a:prstGeom prst="rect">
            <a:avLst/>
          </a:prstGeom>
        </p:spPr>
      </p:pic>
      <p:sp>
        <p:nvSpPr>
          <p:cNvPr id="2" name="Rectangle 1"/>
          <p:cNvSpPr/>
          <p:nvPr/>
        </p:nvSpPr>
        <p:spPr>
          <a:xfrm>
            <a:off x="474917" y="2078128"/>
            <a:ext cx="6096000" cy="677108"/>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Step5. </a:t>
            </a:r>
            <a:r>
              <a:rPr lang="en-US" dirty="0">
                <a:solidFill>
                  <a:srgbClr val="000000"/>
                </a:solidFill>
                <a:latin typeface="Calibri" panose="020F0502020204030204" pitchFamily="34" charset="0"/>
              </a:rPr>
              <a:t>Please make a note of your installation path location </a:t>
            </a: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32078" t="22406" r="32464" b="27865"/>
          <a:stretch/>
        </p:blipFill>
        <p:spPr>
          <a:xfrm>
            <a:off x="6740433" y="2882821"/>
            <a:ext cx="4487185" cy="3538147"/>
          </a:xfrm>
          <a:prstGeom prst="rect">
            <a:avLst/>
          </a:prstGeom>
        </p:spPr>
      </p:pic>
    </p:spTree>
    <p:extLst>
      <p:ext uri="{BB962C8B-B14F-4D97-AF65-F5344CB8AC3E}">
        <p14:creationId xmlns:p14="http://schemas.microsoft.com/office/powerpoint/2010/main" val="30973394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23710"/>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Right Arrow 8"/>
          <p:cNvSpPr/>
          <p:nvPr/>
        </p:nvSpPr>
        <p:spPr>
          <a:xfrm>
            <a:off x="5264331" y="4833257"/>
            <a:ext cx="555172" cy="18288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32078" t="22406" r="32464" b="27865"/>
          <a:stretch/>
        </p:blipFill>
        <p:spPr>
          <a:xfrm>
            <a:off x="496387" y="3485757"/>
            <a:ext cx="4180115" cy="3296023"/>
          </a:xfrm>
          <a:prstGeom prst="rect">
            <a:avLst/>
          </a:prstGeom>
        </p:spPr>
      </p:pic>
      <p:sp>
        <p:nvSpPr>
          <p:cNvPr id="7" name="Rectangle 6"/>
          <p:cNvSpPr/>
          <p:nvPr/>
        </p:nvSpPr>
        <p:spPr>
          <a:xfrm>
            <a:off x="378636" y="1977653"/>
            <a:ext cx="11813177" cy="1508105"/>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Step6. </a:t>
            </a:r>
            <a:r>
              <a:rPr lang="en-US" dirty="0">
                <a:solidFill>
                  <a:srgbClr val="000000"/>
                </a:solidFill>
                <a:latin typeface="Calibri" panose="020F0502020204030204" pitchFamily="34" charset="0"/>
              </a:rPr>
              <a:t>This is an important part of the installation process. </a:t>
            </a:r>
            <a:r>
              <a:rPr lang="en-US" b="1" dirty="0">
                <a:solidFill>
                  <a:srgbClr val="0000FF"/>
                </a:solidFill>
                <a:latin typeface="Calibri" panose="020F0502020204030204" pitchFamily="34" charset="0"/>
              </a:rPr>
              <a:t>The recommended approach is not to check the first box to add Anaconda to your path</a:t>
            </a:r>
            <a:r>
              <a:rPr lang="en-US" dirty="0">
                <a:solidFill>
                  <a:srgbClr val="000000"/>
                </a:solidFill>
                <a:latin typeface="Calibri" panose="020F0502020204030204" pitchFamily="34" charset="0"/>
              </a:rPr>
              <a:t>. This means you will have to use Anaconda Navigator or the Anaconda Command Prompt (located in the Start Menu under "Anaconda") when you wish to use Anaconda (you can always add Anaconda to your PATH later if you don't check the box). </a:t>
            </a:r>
            <a:r>
              <a:rPr lang="en-US" b="1" dirty="0">
                <a:solidFill>
                  <a:srgbClr val="0000FF"/>
                </a:solidFill>
                <a:latin typeface="Calibri" panose="020F0502020204030204" pitchFamily="34" charset="0"/>
              </a:rPr>
              <a:t>Click on Install</a:t>
            </a:r>
            <a:r>
              <a:rPr lang="en-US" dirty="0">
                <a:solidFill>
                  <a:srgbClr val="000000"/>
                </a:solidFill>
                <a:latin typeface="Calibri" panose="020F0502020204030204" pitchFamily="34" charset="0"/>
              </a:rPr>
              <a:t>. </a:t>
            </a:r>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39351" t="29768" r="24805" b="20799"/>
          <a:stretch/>
        </p:blipFill>
        <p:spPr>
          <a:xfrm>
            <a:off x="6655526" y="3685882"/>
            <a:ext cx="4042953" cy="3095898"/>
          </a:xfrm>
          <a:prstGeom prst="rect">
            <a:avLst/>
          </a:prstGeom>
        </p:spPr>
      </p:pic>
    </p:spTree>
    <p:extLst>
      <p:ext uri="{BB962C8B-B14F-4D97-AF65-F5344CB8AC3E}">
        <p14:creationId xmlns:p14="http://schemas.microsoft.com/office/powerpoint/2010/main" val="20493850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874</Words>
  <Application>Microsoft Office PowerPoint</Application>
  <PresentationFormat>Widescreen</PresentationFormat>
  <Paragraphs>115</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Calibri Light</vt:lpstr>
      <vt:lpstr>Courier New</vt:lpstr>
      <vt:lpstr>Gadugi</vt:lpstr>
      <vt:lpstr>HP Simplified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Chirag Arora</dc:creator>
  <cp:lastModifiedBy>Chirag Arora</cp:lastModifiedBy>
  <cp:revision>9</cp:revision>
  <dcterms:created xsi:type="dcterms:W3CDTF">2021-07-22T16:33:36Z</dcterms:created>
  <dcterms:modified xsi:type="dcterms:W3CDTF">2021-07-22T17:47:58Z</dcterms:modified>
</cp:coreProperties>
</file>

<file path=docProps/thumbnail.jpeg>
</file>